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320" r:id="rId4"/>
    <p:sldId id="312" r:id="rId5"/>
    <p:sldId id="311" r:id="rId6"/>
    <p:sldId id="307" r:id="rId7"/>
    <p:sldId id="323" r:id="rId8"/>
    <p:sldId id="325" r:id="rId9"/>
    <p:sldId id="326" r:id="rId10"/>
    <p:sldId id="317" r:id="rId11"/>
    <p:sldId id="308" r:id="rId12"/>
    <p:sldId id="327" r:id="rId13"/>
    <p:sldId id="309" r:id="rId14"/>
    <p:sldId id="322" r:id="rId15"/>
    <p:sldId id="318" r:id="rId16"/>
    <p:sldId id="337" r:id="rId17"/>
    <p:sldId id="303" r:id="rId18"/>
    <p:sldId id="299" r:id="rId19"/>
    <p:sldId id="300" r:id="rId20"/>
    <p:sldId id="302" r:id="rId21"/>
    <p:sldId id="306" r:id="rId22"/>
    <p:sldId id="257" r:id="rId23"/>
    <p:sldId id="293" r:id="rId24"/>
    <p:sldId id="295" r:id="rId25"/>
    <p:sldId id="294" r:id="rId26"/>
    <p:sldId id="301" r:id="rId27"/>
    <p:sldId id="263" r:id="rId28"/>
    <p:sldId id="319" r:id="rId29"/>
    <p:sldId id="315" r:id="rId30"/>
    <p:sldId id="305" r:id="rId31"/>
    <p:sldId id="304" r:id="rId32"/>
    <p:sldId id="260" r:id="rId33"/>
    <p:sldId id="265" r:id="rId34"/>
    <p:sldId id="328" r:id="rId35"/>
    <p:sldId id="267" r:id="rId36"/>
    <p:sldId id="329" r:id="rId37"/>
    <p:sldId id="270" r:id="rId38"/>
    <p:sldId id="330" r:id="rId39"/>
    <p:sldId id="272" r:id="rId40"/>
    <p:sldId id="273" r:id="rId41"/>
    <p:sldId id="310" r:id="rId42"/>
    <p:sldId id="321" r:id="rId43"/>
    <p:sldId id="336" r:id="rId44"/>
    <p:sldId id="276" r:id="rId45"/>
    <p:sldId id="277" r:id="rId46"/>
    <p:sldId id="278" r:id="rId47"/>
    <p:sldId id="279" r:id="rId48"/>
    <p:sldId id="280" r:id="rId49"/>
    <p:sldId id="282" r:id="rId50"/>
    <p:sldId id="324" r:id="rId51"/>
    <p:sldId id="283" r:id="rId52"/>
    <p:sldId id="285" r:id="rId53"/>
    <p:sldId id="334" r:id="rId54"/>
    <p:sldId id="335" r:id="rId55"/>
    <p:sldId id="287" r:id="rId56"/>
    <p:sldId id="332" r:id="rId57"/>
    <p:sldId id="333" r:id="rId58"/>
    <p:sldId id="314" r:id="rId59"/>
    <p:sldId id="316" r:id="rId60"/>
    <p:sldId id="331" r:id="rId61"/>
    <p:sldId id="281"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56D0D7C-C943-4E51-A6AA-C4FB8A7809F1}" type="datetimeFigureOut">
              <a:rPr lang="fr-FR" smtClean="0"/>
              <a:pPr/>
              <a:t>12/12/2013</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9C2BC2A-C20C-4366-8CE8-9017C4BE7A4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156D0D7C-C943-4E51-A6AA-C4FB8A7809F1}" type="datetimeFigureOut">
              <a:rPr lang="fr-FR" smtClean="0"/>
              <a:pPr/>
              <a:t>12/12/2013</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9C2BC2A-C20C-4366-8CE8-9017C4BE7A4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56D0D7C-C943-4E51-A6AA-C4FB8A7809F1}" type="datetimeFigureOut">
              <a:rPr lang="fr-FR" smtClean="0"/>
              <a:pPr/>
              <a:t>12/12/2013</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156D0D7C-C943-4E51-A6AA-C4FB8A7809F1}" type="datetimeFigureOut">
              <a:rPr lang="fr-FR" smtClean="0"/>
              <a:pPr/>
              <a:t>12/12/2013</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C2BC2A-C20C-4366-8CE8-9017C4BE7A4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156D0D7C-C943-4E51-A6AA-C4FB8A7809F1}"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9C2BC2A-C20C-4366-8CE8-9017C4BE7A40}"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56D0D7C-C943-4E51-A6AA-C4FB8A7809F1}" type="datetimeFigureOut">
              <a:rPr lang="fr-FR" smtClean="0"/>
              <a:pPr/>
              <a:t>12/12/2013</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9C2BC2A-C20C-4366-8CE8-9017C4BE7A4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t>Iconographie d’Hécube</a:t>
            </a:r>
            <a:endParaRPr lang="fr-F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6563072" cy="1173480"/>
          </a:xfrm>
        </p:spPr>
        <p:txBody>
          <a:bodyPr>
            <a:normAutofit/>
          </a:bodyPr>
          <a:lstStyle/>
          <a:p>
            <a:r>
              <a:rPr lang="fr-FR" b="0" i="1" dirty="0" smtClean="0"/>
              <a:t>Sur l’ordre de Priam, </a:t>
            </a:r>
            <a:br>
              <a:rPr lang="fr-FR" b="0" i="1" dirty="0" smtClean="0"/>
            </a:br>
            <a:r>
              <a:rPr lang="fr-FR" b="0" i="1" dirty="0" err="1" smtClean="0"/>
              <a:t>hécube</a:t>
            </a:r>
            <a:r>
              <a:rPr lang="fr-FR" b="0" i="1" dirty="0" smtClean="0"/>
              <a:t> remet le </a:t>
            </a:r>
            <a:r>
              <a:rPr lang="fr-FR" b="0" i="1" dirty="0"/>
              <a:t>petit Pâris </a:t>
            </a:r>
            <a:r>
              <a:rPr lang="fr-FR" b="0" i="1" dirty="0" smtClean="0"/>
              <a:t>à </a:t>
            </a:r>
            <a:r>
              <a:rPr lang="fr-FR" b="0" i="1" dirty="0" err="1"/>
              <a:t>Agelaus</a:t>
            </a:r>
            <a:r>
              <a:rPr lang="fr-FR" b="0" i="1" dirty="0"/>
              <a:t> </a:t>
            </a:r>
            <a:r>
              <a:rPr lang="fr-FR" b="0" i="1" dirty="0" smtClean="0"/>
              <a:t>pour qu’il l’emporte et le mette </a:t>
            </a:r>
            <a:r>
              <a:rPr lang="fr-FR" b="0" i="1" dirty="0"/>
              <a:t>à </a:t>
            </a:r>
            <a:r>
              <a:rPr lang="fr-FR" b="0" i="1" dirty="0" smtClean="0"/>
              <a:t>mort</a:t>
            </a:r>
            <a:endParaRPr lang="fr-FR" dirty="0"/>
          </a:p>
        </p:txBody>
      </p:sp>
      <p:sp>
        <p:nvSpPr>
          <p:cNvPr id="3" name="Espace réservé du texte 2"/>
          <p:cNvSpPr>
            <a:spLocks noGrp="1"/>
          </p:cNvSpPr>
          <p:nvPr>
            <p:ph type="body" idx="2"/>
          </p:nvPr>
        </p:nvSpPr>
        <p:spPr>
          <a:xfrm>
            <a:off x="755576" y="1700808"/>
            <a:ext cx="5897880" cy="602512"/>
          </a:xfrm>
        </p:spPr>
        <p:txBody>
          <a:bodyPr>
            <a:normAutofit/>
          </a:bodyPr>
          <a:lstStyle/>
          <a:p>
            <a:r>
              <a:rPr lang="fr-FR" sz="1800" dirty="0" smtClean="0"/>
              <a:t>Gemme gravée (1820-1830)</a:t>
            </a:r>
          </a:p>
          <a:p>
            <a:r>
              <a:rPr lang="fr-FR" sz="1800" dirty="0" smtClean="0"/>
              <a:t>Londres, Victoria and Albert </a:t>
            </a:r>
            <a:r>
              <a:rPr lang="fr-FR" sz="1800" dirty="0" err="1" smtClean="0"/>
              <a:t>Museum</a:t>
            </a:r>
            <a:endParaRPr lang="fr-FR" sz="1800" dirty="0" smtClean="0"/>
          </a:p>
        </p:txBody>
      </p:sp>
      <p:pic>
        <p:nvPicPr>
          <p:cNvPr id="47108" name="Picture 4" descr="http://media.vam.ac.uk/media/thira/collection_images/2006AF/2006AF2932_jpg_l.jpg"/>
          <p:cNvPicPr>
            <a:picLocks noChangeAspect="1" noChangeArrowheads="1"/>
          </p:cNvPicPr>
          <p:nvPr/>
        </p:nvPicPr>
        <p:blipFill>
          <a:blip r:embed="rId2" cstate="print"/>
          <a:srcRect l="22641" t="23781" r="20267" b="28969"/>
          <a:stretch>
            <a:fillRect/>
          </a:stretch>
        </p:blipFill>
        <p:spPr bwMode="auto">
          <a:xfrm>
            <a:off x="836584" y="2492896"/>
            <a:ext cx="6656241" cy="36724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3178696" cy="1112168"/>
          </a:xfrm>
        </p:spPr>
        <p:txBody>
          <a:bodyPr/>
          <a:lstStyle/>
          <a:p>
            <a:r>
              <a:rPr lang="fr-FR" b="0" i="1" dirty="0"/>
              <a:t>Priam et Hécube accueillent Pâris et Hélène</a:t>
            </a:r>
            <a:endParaRPr lang="fr-FR" dirty="0"/>
          </a:p>
        </p:txBody>
      </p:sp>
      <p:sp>
        <p:nvSpPr>
          <p:cNvPr id="3" name="Espace réservé du texte 2"/>
          <p:cNvSpPr>
            <a:spLocks noGrp="1"/>
          </p:cNvSpPr>
          <p:nvPr>
            <p:ph type="body" idx="2"/>
          </p:nvPr>
        </p:nvSpPr>
        <p:spPr>
          <a:xfrm>
            <a:off x="467544" y="1628800"/>
            <a:ext cx="3322712" cy="1571544"/>
          </a:xfrm>
        </p:spPr>
        <p:txBody>
          <a:bodyPr>
            <a:noAutofit/>
          </a:bodyPr>
          <a:lstStyle/>
          <a:p>
            <a:r>
              <a:rPr lang="fr-FR" sz="1800" dirty="0" smtClean="0"/>
              <a:t>Enluminure du ms Royal 20DI, fol.52v </a:t>
            </a:r>
          </a:p>
          <a:p>
            <a:r>
              <a:rPr lang="fr-FR" sz="1800" dirty="0" smtClean="0"/>
              <a:t>2eme quart du XIVe siècle</a:t>
            </a:r>
            <a:br>
              <a:rPr lang="fr-FR" sz="1800" dirty="0" smtClean="0"/>
            </a:br>
            <a:r>
              <a:rPr lang="fr-FR" sz="1800" i="1" dirty="0" smtClean="0"/>
              <a:t>Histoire ancienne jusqu'à César</a:t>
            </a:r>
            <a:endParaRPr lang="fr-FR" sz="1800" dirty="0" smtClean="0"/>
          </a:p>
          <a:p>
            <a:r>
              <a:rPr lang="fr-FR" sz="1800" dirty="0" smtClean="0"/>
              <a:t>Londres, British Library</a:t>
            </a:r>
          </a:p>
          <a:p>
            <a:endParaRPr lang="fr-FR" sz="1800" dirty="0"/>
          </a:p>
        </p:txBody>
      </p:sp>
      <p:pic>
        <p:nvPicPr>
          <p:cNvPr id="17410" name="Picture 2" descr="Priam, Hecuba, Paris and Helen"/>
          <p:cNvPicPr>
            <a:picLocks noChangeAspect="1" noChangeArrowheads="1"/>
          </p:cNvPicPr>
          <p:nvPr/>
        </p:nvPicPr>
        <p:blipFill>
          <a:blip r:embed="rId2" cstate="print"/>
          <a:srcRect t="3314" r="5083" b="2731"/>
          <a:stretch>
            <a:fillRect/>
          </a:stretch>
        </p:blipFill>
        <p:spPr bwMode="auto">
          <a:xfrm>
            <a:off x="3962548" y="0"/>
            <a:ext cx="46419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6923112" cy="1112168"/>
          </a:xfrm>
        </p:spPr>
        <p:txBody>
          <a:bodyPr>
            <a:normAutofit/>
          </a:bodyPr>
          <a:lstStyle/>
          <a:p>
            <a:r>
              <a:rPr lang="fr-FR" b="0" i="1" dirty="0"/>
              <a:t>Priam et Hécube accueillent Pâris et </a:t>
            </a:r>
            <a:r>
              <a:rPr lang="fr-FR" b="0" i="1" dirty="0" smtClean="0"/>
              <a:t>Hélène (gros plan)</a:t>
            </a:r>
            <a:endParaRPr lang="fr-FR" dirty="0"/>
          </a:p>
        </p:txBody>
      </p:sp>
      <p:sp>
        <p:nvSpPr>
          <p:cNvPr id="3" name="Espace réservé du texte 2"/>
          <p:cNvSpPr>
            <a:spLocks noGrp="1"/>
          </p:cNvSpPr>
          <p:nvPr>
            <p:ph type="body" idx="2"/>
          </p:nvPr>
        </p:nvSpPr>
        <p:spPr>
          <a:xfrm>
            <a:off x="457200" y="1497416"/>
            <a:ext cx="7139136" cy="923472"/>
          </a:xfrm>
        </p:spPr>
        <p:txBody>
          <a:bodyPr>
            <a:noAutofit/>
          </a:bodyPr>
          <a:lstStyle/>
          <a:p>
            <a:r>
              <a:rPr lang="fr-FR" sz="1800" dirty="0" smtClean="0"/>
              <a:t>Enluminure du ms Royal 20DI, fol.52v - 2eme quart du XIVe siècle</a:t>
            </a:r>
            <a:br>
              <a:rPr lang="fr-FR" sz="1800" dirty="0" smtClean="0"/>
            </a:br>
            <a:r>
              <a:rPr lang="fr-FR" sz="1800" i="1" dirty="0" smtClean="0"/>
              <a:t>Histoire ancienne jusqu'à César</a:t>
            </a:r>
            <a:endParaRPr lang="fr-FR" sz="1800" dirty="0" smtClean="0"/>
          </a:p>
          <a:p>
            <a:r>
              <a:rPr lang="fr-FR" sz="1800" dirty="0" smtClean="0"/>
              <a:t>Londres, British Library</a:t>
            </a:r>
          </a:p>
          <a:p>
            <a:endParaRPr lang="fr-FR" sz="1800" dirty="0"/>
          </a:p>
        </p:txBody>
      </p:sp>
      <p:pic>
        <p:nvPicPr>
          <p:cNvPr id="17410" name="Picture 2" descr="Priam, Hecuba, Paris and Helen"/>
          <p:cNvPicPr>
            <a:picLocks noChangeAspect="1" noChangeArrowheads="1"/>
          </p:cNvPicPr>
          <p:nvPr/>
        </p:nvPicPr>
        <p:blipFill>
          <a:blip r:embed="rId2" cstate="print"/>
          <a:srcRect l="6903" t="68065" r="6809" b="4185"/>
          <a:stretch>
            <a:fillRect/>
          </a:stretch>
        </p:blipFill>
        <p:spPr bwMode="auto">
          <a:xfrm>
            <a:off x="233518" y="2475614"/>
            <a:ext cx="8586954" cy="41217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746648" cy="1544216"/>
          </a:xfrm>
        </p:spPr>
        <p:txBody>
          <a:bodyPr>
            <a:normAutofit/>
          </a:bodyPr>
          <a:lstStyle/>
          <a:p>
            <a:r>
              <a:rPr lang="fr-FR" b="0" i="1" dirty="0"/>
              <a:t>Priam et Hécube accueillant Pâris et Hélène </a:t>
            </a:r>
            <a:r>
              <a:rPr lang="fr-FR" b="0" i="1" dirty="0" smtClean="0"/>
              <a:t> à </a:t>
            </a:r>
            <a:r>
              <a:rPr lang="fr-FR" b="0" i="1" dirty="0"/>
              <a:t>Troie</a:t>
            </a:r>
            <a:endParaRPr lang="fr-FR" dirty="0"/>
          </a:p>
        </p:txBody>
      </p:sp>
      <p:sp>
        <p:nvSpPr>
          <p:cNvPr id="3" name="Espace réservé du texte 2"/>
          <p:cNvSpPr>
            <a:spLocks noGrp="1"/>
          </p:cNvSpPr>
          <p:nvPr>
            <p:ph type="body" idx="2"/>
          </p:nvPr>
        </p:nvSpPr>
        <p:spPr>
          <a:xfrm>
            <a:off x="467544" y="1916832"/>
            <a:ext cx="2520280" cy="2376264"/>
          </a:xfrm>
        </p:spPr>
        <p:txBody>
          <a:bodyPr>
            <a:noAutofit/>
          </a:bodyPr>
          <a:lstStyle/>
          <a:p>
            <a:r>
              <a:rPr lang="fr-FR" sz="1800" i="1" dirty="0" smtClean="0"/>
              <a:t>Boccace (1313-1375)</a:t>
            </a:r>
          </a:p>
          <a:p>
            <a:r>
              <a:rPr lang="fr-FR" sz="1800" dirty="0" smtClean="0"/>
              <a:t>Enluminure du ms 5192, fol.25v – </a:t>
            </a:r>
          </a:p>
          <a:p>
            <a:r>
              <a:rPr lang="fr-FR" sz="1800" dirty="0" smtClean="0"/>
              <a:t>1460 ? 1470 ?</a:t>
            </a:r>
            <a:br>
              <a:rPr lang="fr-FR" sz="1800" dirty="0" smtClean="0"/>
            </a:br>
            <a:r>
              <a:rPr lang="fr-FR" sz="1800" dirty="0" smtClean="0"/>
              <a:t>Boccace - </a:t>
            </a:r>
            <a:r>
              <a:rPr lang="fr-FR" sz="1800" i="1" dirty="0" smtClean="0"/>
              <a:t>Cas des nobles hommes et femmes</a:t>
            </a:r>
            <a:endParaRPr lang="fr-FR" sz="1800" dirty="0" smtClean="0"/>
          </a:p>
          <a:p>
            <a:r>
              <a:rPr lang="fr-FR" sz="1800" dirty="0" smtClean="0"/>
              <a:t>Paris, BNF</a:t>
            </a:r>
          </a:p>
        </p:txBody>
      </p:sp>
      <p:pic>
        <p:nvPicPr>
          <p:cNvPr id="12290" name="Picture 2" descr="http://visualiseur.bnf.fr/ConsulterElementNum?O=7836241&amp;E=JPEG&amp;Deb=1&amp;Fin=1&amp;Param=B"/>
          <p:cNvPicPr>
            <a:picLocks noChangeAspect="1" noChangeArrowheads="1"/>
          </p:cNvPicPr>
          <p:nvPr/>
        </p:nvPicPr>
        <p:blipFill>
          <a:blip r:embed="rId2" cstate="print"/>
          <a:srcRect l="13289" b="8086"/>
          <a:stretch>
            <a:fillRect/>
          </a:stretch>
        </p:blipFill>
        <p:spPr bwMode="auto">
          <a:xfrm>
            <a:off x="3491880" y="234561"/>
            <a:ext cx="4752528" cy="64741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Hécube, </a:t>
            </a:r>
            <a:br>
              <a:rPr lang="fr-FR" dirty="0" smtClean="0"/>
            </a:br>
            <a:r>
              <a:rPr lang="fr-FR" dirty="0" smtClean="0"/>
              <a:t>mère de Polyxène</a:t>
            </a:r>
            <a:endParaRPr lang="fr-FR" dirty="0"/>
          </a:p>
        </p:txBody>
      </p:sp>
      <p:sp>
        <p:nvSpPr>
          <p:cNvPr id="3" name="Espace réservé du texte 2"/>
          <p:cNvSpPr>
            <a:spLocks noGrp="1"/>
          </p:cNvSpPr>
          <p:nvPr>
            <p:ph type="body" idx="1"/>
          </p:nvPr>
        </p:nvSpPr>
        <p:spPr/>
        <p:txBody>
          <a:bodyPr>
            <a:normAutofit/>
          </a:bodyPr>
          <a:lstStyle/>
          <a:p>
            <a:r>
              <a:rPr lang="fr-FR" dirty="0" smtClean="0"/>
              <a:t>Le motif de la demande en mariage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968152"/>
          </a:xfrm>
        </p:spPr>
        <p:txBody>
          <a:bodyPr/>
          <a:lstStyle/>
          <a:p>
            <a:r>
              <a:rPr lang="fr-FR" b="0" i="1" dirty="0"/>
              <a:t>Achille demandant à Hécube la main de Polyxène</a:t>
            </a:r>
            <a:endParaRPr lang="fr-FR" dirty="0"/>
          </a:p>
        </p:txBody>
      </p:sp>
      <p:sp>
        <p:nvSpPr>
          <p:cNvPr id="3" name="Espace réservé du texte 2"/>
          <p:cNvSpPr>
            <a:spLocks noGrp="1"/>
          </p:cNvSpPr>
          <p:nvPr>
            <p:ph type="body" idx="2"/>
          </p:nvPr>
        </p:nvSpPr>
        <p:spPr>
          <a:xfrm>
            <a:off x="467544" y="1268760"/>
            <a:ext cx="5897880" cy="792088"/>
          </a:xfrm>
        </p:spPr>
        <p:txBody>
          <a:bodyPr>
            <a:noAutofit/>
          </a:bodyPr>
          <a:lstStyle/>
          <a:p>
            <a:r>
              <a:rPr lang="fr-FR" sz="1800" dirty="0" smtClean="0"/>
              <a:t>Enluminure du ms 0391, fol.92v - v. 1460</a:t>
            </a:r>
            <a:br>
              <a:rPr lang="fr-FR" sz="1800" dirty="0" smtClean="0"/>
            </a:br>
            <a:r>
              <a:rPr lang="fr-FR" sz="1800" dirty="0" smtClean="0"/>
              <a:t>Christine de </a:t>
            </a:r>
            <a:r>
              <a:rPr lang="fr-FR" sz="1800" dirty="0" err="1" smtClean="0"/>
              <a:t>Pizan</a:t>
            </a:r>
            <a:r>
              <a:rPr lang="fr-FR" sz="1800" dirty="0" smtClean="0"/>
              <a:t> - </a:t>
            </a:r>
            <a:r>
              <a:rPr lang="fr-FR" sz="1800" i="1" dirty="0" smtClean="0"/>
              <a:t>Epître d'</a:t>
            </a:r>
            <a:r>
              <a:rPr lang="fr-FR" sz="1800" i="1" dirty="0" err="1" smtClean="0"/>
              <a:t>Othéa</a:t>
            </a:r>
            <a:endParaRPr lang="fr-FR" sz="1800" dirty="0" smtClean="0"/>
          </a:p>
          <a:p>
            <a:r>
              <a:rPr lang="fr-FR" sz="1800" dirty="0" smtClean="0"/>
              <a:t>Lille, Bibliothèque municipale</a:t>
            </a:r>
          </a:p>
        </p:txBody>
      </p:sp>
      <p:pic>
        <p:nvPicPr>
          <p:cNvPr id="13314" name="Picture 2" descr="http://www.culture.gouv.fr/Wave/savimage/enlumine/irht7/IRHT_106091-p.jpg"/>
          <p:cNvPicPr>
            <a:picLocks noChangeAspect="1" noChangeArrowheads="1"/>
          </p:cNvPicPr>
          <p:nvPr/>
        </p:nvPicPr>
        <p:blipFill>
          <a:blip r:embed="rId2" cstate="print"/>
          <a:srcRect/>
          <a:stretch>
            <a:fillRect/>
          </a:stretch>
        </p:blipFill>
        <p:spPr bwMode="auto">
          <a:xfrm>
            <a:off x="293689" y="2154082"/>
            <a:ext cx="7014615" cy="47039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2359"/>
            <a:ext cx="6768752" cy="5940088"/>
          </a:xfrm>
          <a:prstGeom prst="rect">
            <a:avLst/>
          </a:prstGeom>
        </p:spPr>
        <p:txBody>
          <a:bodyPr wrap="square">
            <a:spAutoFit/>
          </a:bodyPr>
          <a:lstStyle/>
          <a:p>
            <a:r>
              <a:rPr lang="fr-FR" sz="2000" dirty="0" smtClean="0"/>
              <a:t>Cette enluminure représente le moment où Achille, fils de </a:t>
            </a:r>
            <a:r>
              <a:rPr lang="fr-FR" sz="2000" dirty="0" err="1" smtClean="0"/>
              <a:t>Pélée</a:t>
            </a:r>
            <a:r>
              <a:rPr lang="fr-FR" sz="2000" dirty="0" smtClean="0"/>
              <a:t>, demande la main de Polyxène à sa mère Hécube. Cette représentation est faite dans le style du Moyen-âge même si elle représente un récit de l’Antiquité Grecque. Les couleurs sur l’ensemble du tableau sont plutôt chaudes (rouge, orange, vert) montrant l’atmosphère positive du moment. La femme en robe jaune-orangé est sûrement Hécube. Elle lève la main vers le personnage masculin en signe d’accord à sa demande. Le personnage masculin est Achille, il est à genou en signe de soumission à Hécube. Le personnage féminin en arrière par rapport aux deux autres est Polyxène. Elle a les bras croisés comme si elle était en attente d’une réponse. Elle regarde la scène de derrière comme si elle attendait l’accord de sa mère. On peut faire une dernière remarque en disant que Polyxène et Achille sont tout les deux en vert, peut-être pour montrer que les deux personnages sont liés. D’autant plus que le vert est associé à l’espoir.</a:t>
            </a:r>
            <a:endParaRPr lang="fr-F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Hécube, </a:t>
            </a:r>
            <a:br>
              <a:rPr lang="fr-FR" dirty="0" smtClean="0"/>
            </a:br>
            <a:r>
              <a:rPr lang="fr-FR" dirty="0" smtClean="0"/>
              <a:t>mère d’Hector</a:t>
            </a:r>
            <a:endParaRPr lang="fr-FR" dirty="0"/>
          </a:p>
        </p:txBody>
      </p:sp>
      <p:sp>
        <p:nvSpPr>
          <p:cNvPr id="3" name="Espace réservé du texte 2"/>
          <p:cNvSpPr>
            <a:spLocks noGrp="1"/>
          </p:cNvSpPr>
          <p:nvPr>
            <p:ph type="body" idx="1"/>
          </p:nvPr>
        </p:nvSpPr>
        <p:spPr/>
        <p:txBody>
          <a:bodyPr>
            <a:normAutofit lnSpcReduction="10000"/>
          </a:bodyPr>
          <a:lstStyle/>
          <a:p>
            <a:r>
              <a:rPr lang="fr-FR" dirty="0" smtClean="0"/>
              <a:t>Les motifs du départ au combat d’Hector </a:t>
            </a:r>
          </a:p>
          <a:p>
            <a:r>
              <a:rPr lang="fr-FR" dirty="0" smtClean="0"/>
              <a:t>puis de l’outrage fait à son corps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824136"/>
          </a:xfrm>
        </p:spPr>
        <p:txBody>
          <a:bodyPr/>
          <a:lstStyle/>
          <a:p>
            <a:r>
              <a:rPr lang="fr-FR" b="0" i="1" dirty="0"/>
              <a:t>Hector enfilant son armure, entouré par Priam et Hécube</a:t>
            </a:r>
            <a:endParaRPr lang="fr-FR" dirty="0"/>
          </a:p>
        </p:txBody>
      </p:sp>
      <p:sp>
        <p:nvSpPr>
          <p:cNvPr id="3" name="Espace réservé du texte 2"/>
          <p:cNvSpPr>
            <a:spLocks noGrp="1"/>
          </p:cNvSpPr>
          <p:nvPr>
            <p:ph type="body" idx="2"/>
          </p:nvPr>
        </p:nvSpPr>
        <p:spPr>
          <a:xfrm>
            <a:off x="467544" y="1124744"/>
            <a:ext cx="5897880" cy="1080120"/>
          </a:xfrm>
        </p:spPr>
        <p:txBody>
          <a:bodyPr>
            <a:noAutofit/>
          </a:bodyPr>
          <a:lstStyle/>
          <a:p>
            <a:r>
              <a:rPr lang="fr-FR" sz="1800" dirty="0" smtClean="0"/>
              <a:t>Face A d'une amphore attique à figures rouges de </a:t>
            </a:r>
            <a:r>
              <a:rPr lang="fr-FR" sz="1800" dirty="0" err="1" smtClean="0"/>
              <a:t>Vulci</a:t>
            </a:r>
            <a:r>
              <a:rPr lang="fr-FR" sz="1800" dirty="0" smtClean="0"/>
              <a:t> </a:t>
            </a:r>
          </a:p>
          <a:p>
            <a:r>
              <a:rPr lang="fr-FR" sz="1800" dirty="0" smtClean="0"/>
              <a:t>v. 510 av. J.-C</a:t>
            </a:r>
          </a:p>
          <a:p>
            <a:r>
              <a:rPr lang="fr-FR" sz="1800" dirty="0" smtClean="0"/>
              <a:t>Artiste: </a:t>
            </a:r>
            <a:r>
              <a:rPr lang="fr-FR" sz="1800" dirty="0" err="1" smtClean="0"/>
              <a:t>Euthymidès</a:t>
            </a:r>
            <a:endParaRPr lang="fr-FR" sz="1800" dirty="0" smtClean="0"/>
          </a:p>
          <a:p>
            <a:r>
              <a:rPr lang="fr-FR" sz="1800" dirty="0" smtClean="0"/>
              <a:t>Munich - </a:t>
            </a:r>
            <a:r>
              <a:rPr lang="fr-FR" sz="1800" dirty="0" err="1" smtClean="0"/>
              <a:t>Staatliche</a:t>
            </a:r>
            <a:r>
              <a:rPr lang="fr-FR" sz="1800" dirty="0" smtClean="0"/>
              <a:t> </a:t>
            </a:r>
            <a:r>
              <a:rPr lang="fr-FR" sz="1800" dirty="0" err="1" smtClean="0"/>
              <a:t>Antikensammlungen</a:t>
            </a:r>
            <a:endParaRPr lang="fr-FR" sz="1800" dirty="0" smtClean="0"/>
          </a:p>
        </p:txBody>
      </p:sp>
      <p:pic>
        <p:nvPicPr>
          <p:cNvPr id="22530" name="Picture 2" descr="File:Hektor arming Staatliche Antikensammlungen 2307.jpg"/>
          <p:cNvPicPr>
            <a:picLocks noChangeAspect="1" noChangeArrowheads="1"/>
          </p:cNvPicPr>
          <p:nvPr/>
        </p:nvPicPr>
        <p:blipFill>
          <a:blip r:embed="rId2" cstate="print"/>
          <a:srcRect/>
          <a:stretch>
            <a:fillRect/>
          </a:stretch>
        </p:blipFill>
        <p:spPr bwMode="auto">
          <a:xfrm>
            <a:off x="755576" y="2320271"/>
            <a:ext cx="5976664" cy="43480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chier:Hektor arming Staatliche Antikensammlungen 2307 n2.jpg"/>
          <p:cNvPicPr>
            <a:picLocks noChangeAspect="1" noChangeArrowheads="1"/>
          </p:cNvPicPr>
          <p:nvPr/>
        </p:nvPicPr>
        <p:blipFill>
          <a:blip r:embed="rId2" cstate="print"/>
          <a:srcRect/>
          <a:stretch>
            <a:fillRect/>
          </a:stretch>
        </p:blipFill>
        <p:spPr bwMode="auto">
          <a:xfrm>
            <a:off x="251520" y="764704"/>
            <a:ext cx="7505700" cy="571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975315"/>
          </a:xfrm>
        </p:spPr>
        <p:txBody>
          <a:bodyPr>
            <a:normAutofit/>
          </a:bodyPr>
          <a:lstStyle/>
          <a:p>
            <a:r>
              <a:rPr lang="fr-FR" dirty="0" smtClean="0"/>
              <a:t>Hécube, </a:t>
            </a:r>
            <a:br>
              <a:rPr lang="fr-FR" dirty="0" smtClean="0"/>
            </a:br>
            <a:r>
              <a:rPr lang="fr-FR" dirty="0" smtClean="0"/>
              <a:t>épouse de Priam, </a:t>
            </a:r>
            <a:br>
              <a:rPr lang="fr-FR" dirty="0" smtClean="0"/>
            </a:br>
            <a:r>
              <a:rPr lang="fr-FR" dirty="0" smtClean="0"/>
              <a:t>reine de Troie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7067128" cy="709384"/>
          </a:xfrm>
        </p:spPr>
        <p:txBody>
          <a:bodyPr/>
          <a:lstStyle/>
          <a:p>
            <a:r>
              <a:rPr lang="fr-FR" b="0" i="1" dirty="0"/>
              <a:t>Priam et Hécube assistent au départ d'Hector</a:t>
            </a:r>
            <a:endParaRPr lang="fr-FR" dirty="0"/>
          </a:p>
        </p:txBody>
      </p:sp>
      <p:sp>
        <p:nvSpPr>
          <p:cNvPr id="3" name="Espace réservé du texte 2"/>
          <p:cNvSpPr>
            <a:spLocks noGrp="1"/>
          </p:cNvSpPr>
          <p:nvPr>
            <p:ph type="body" idx="2"/>
          </p:nvPr>
        </p:nvSpPr>
        <p:spPr>
          <a:xfrm>
            <a:off x="457200" y="1497416"/>
            <a:ext cx="6707088" cy="851464"/>
          </a:xfrm>
        </p:spPr>
        <p:txBody>
          <a:bodyPr>
            <a:noAutofit/>
          </a:bodyPr>
          <a:lstStyle/>
          <a:p>
            <a:r>
              <a:rPr lang="en-US" sz="1800" dirty="0" err="1" smtClean="0"/>
              <a:t>Amphore</a:t>
            </a:r>
            <a:r>
              <a:rPr lang="en-US" sz="1800" dirty="0" smtClean="0"/>
              <a:t> </a:t>
            </a:r>
            <a:r>
              <a:rPr lang="en-US" sz="1800" dirty="0" err="1" smtClean="0"/>
              <a:t>attique</a:t>
            </a:r>
            <a:r>
              <a:rPr lang="en-US" sz="1800" dirty="0" smtClean="0"/>
              <a:t> à figures rouges - 450-430 </a:t>
            </a:r>
            <a:r>
              <a:rPr lang="en-US" sz="1800" dirty="0" err="1" smtClean="0"/>
              <a:t>avant</a:t>
            </a:r>
            <a:r>
              <a:rPr lang="en-US" sz="1800" dirty="0" smtClean="0"/>
              <a:t> JC</a:t>
            </a:r>
          </a:p>
          <a:p>
            <a:r>
              <a:rPr lang="fr-FR" sz="1800" dirty="0" smtClean="0"/>
              <a:t>H. 0.55 m., D. 0.273 m.</a:t>
            </a:r>
            <a:endParaRPr lang="en-US" sz="1800" dirty="0" smtClean="0"/>
          </a:p>
          <a:p>
            <a:r>
              <a:rPr lang="en-US" sz="1800" dirty="0" err="1" smtClean="0"/>
              <a:t>Philadelphie</a:t>
            </a:r>
            <a:r>
              <a:rPr lang="en-US" sz="1800" dirty="0" smtClean="0"/>
              <a:t> - University Museum, University of Pennsylvania</a:t>
            </a:r>
          </a:p>
        </p:txBody>
      </p:sp>
      <p:pic>
        <p:nvPicPr>
          <p:cNvPr id="20482" name="Picture 2" descr="http://www.mediterranees.net/mythes/troie/troyennes/hecube/images/philadelphia.jpg"/>
          <p:cNvPicPr>
            <a:picLocks noChangeAspect="1" noChangeArrowheads="1"/>
          </p:cNvPicPr>
          <p:nvPr/>
        </p:nvPicPr>
        <p:blipFill>
          <a:blip r:embed="rId2" cstate="print"/>
          <a:srcRect/>
          <a:stretch>
            <a:fillRect/>
          </a:stretch>
        </p:blipFill>
        <p:spPr bwMode="auto">
          <a:xfrm>
            <a:off x="2699792" y="2708920"/>
            <a:ext cx="2553474" cy="180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2592288" cy="1512168"/>
          </a:xfrm>
        </p:spPr>
        <p:txBody>
          <a:bodyPr/>
          <a:lstStyle/>
          <a:p>
            <a:r>
              <a:rPr lang="fr-FR" b="0" i="1" dirty="0"/>
              <a:t>Priam et Hécube assistent au départ d'Hector</a:t>
            </a:r>
            <a:endParaRPr lang="fr-FR" dirty="0"/>
          </a:p>
        </p:txBody>
      </p:sp>
      <p:sp>
        <p:nvSpPr>
          <p:cNvPr id="3" name="Espace réservé du texte 2"/>
          <p:cNvSpPr>
            <a:spLocks noGrp="1"/>
          </p:cNvSpPr>
          <p:nvPr>
            <p:ph type="body" idx="2"/>
          </p:nvPr>
        </p:nvSpPr>
        <p:spPr>
          <a:xfrm>
            <a:off x="395536" y="2060848"/>
            <a:ext cx="2818656" cy="2075600"/>
          </a:xfrm>
        </p:spPr>
        <p:txBody>
          <a:bodyPr>
            <a:noAutofit/>
          </a:bodyPr>
          <a:lstStyle/>
          <a:p>
            <a:r>
              <a:rPr lang="en-US" sz="1800" dirty="0" err="1" smtClean="0"/>
              <a:t>Amphore</a:t>
            </a:r>
            <a:r>
              <a:rPr lang="en-US" sz="1800" dirty="0" smtClean="0"/>
              <a:t> </a:t>
            </a:r>
            <a:r>
              <a:rPr lang="en-US" sz="1800" dirty="0" err="1" smtClean="0"/>
              <a:t>attique</a:t>
            </a:r>
            <a:r>
              <a:rPr lang="en-US" sz="1800" dirty="0" smtClean="0"/>
              <a:t> à figures rouges </a:t>
            </a:r>
          </a:p>
          <a:p>
            <a:r>
              <a:rPr lang="en-US" sz="1800" dirty="0" smtClean="0"/>
              <a:t>450-430 </a:t>
            </a:r>
            <a:r>
              <a:rPr lang="en-US" sz="1800" dirty="0" err="1" smtClean="0"/>
              <a:t>avant</a:t>
            </a:r>
            <a:r>
              <a:rPr lang="en-US" sz="1800" dirty="0" smtClean="0"/>
              <a:t> JC</a:t>
            </a:r>
          </a:p>
          <a:p>
            <a:r>
              <a:rPr lang="fr-FR" sz="1800" dirty="0" smtClean="0"/>
              <a:t>H. 0.55 m., D. 0.273 m.</a:t>
            </a:r>
            <a:endParaRPr lang="en-US" sz="1800" dirty="0" smtClean="0"/>
          </a:p>
          <a:p>
            <a:r>
              <a:rPr lang="en-US" sz="1800" dirty="0" err="1" smtClean="0"/>
              <a:t>Philadelphie</a:t>
            </a:r>
            <a:r>
              <a:rPr lang="en-US" sz="1800" dirty="0" smtClean="0"/>
              <a:t> - University Museum, University of Pennsylvania</a:t>
            </a:r>
          </a:p>
        </p:txBody>
      </p:sp>
      <p:pic>
        <p:nvPicPr>
          <p:cNvPr id="61442" name="Picture 2" descr="http://www.utexas.edu/courses/greeks/lectures/images/hecpar.jpg"/>
          <p:cNvPicPr>
            <a:picLocks noChangeAspect="1" noChangeArrowheads="1"/>
          </p:cNvPicPr>
          <p:nvPr/>
        </p:nvPicPr>
        <p:blipFill>
          <a:blip r:embed="rId2" cstate="print"/>
          <a:srcRect/>
          <a:stretch>
            <a:fillRect/>
          </a:stretch>
        </p:blipFill>
        <p:spPr bwMode="auto">
          <a:xfrm>
            <a:off x="3214925" y="332656"/>
            <a:ext cx="5062827" cy="60620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3456384" cy="1173480"/>
          </a:xfrm>
        </p:spPr>
        <p:txBody>
          <a:bodyPr>
            <a:normAutofit/>
          </a:bodyPr>
          <a:lstStyle/>
          <a:p>
            <a:r>
              <a:rPr lang="fr-FR" dirty="0"/>
              <a:t>Le cadavre d'Hector traîné derrière le char d'Achille</a:t>
            </a:r>
          </a:p>
        </p:txBody>
      </p:sp>
      <p:sp>
        <p:nvSpPr>
          <p:cNvPr id="3" name="Espace réservé du texte 2"/>
          <p:cNvSpPr>
            <a:spLocks noGrp="1"/>
          </p:cNvSpPr>
          <p:nvPr>
            <p:ph type="body" idx="2"/>
          </p:nvPr>
        </p:nvSpPr>
        <p:spPr>
          <a:xfrm>
            <a:off x="395536" y="1988840"/>
            <a:ext cx="3240360" cy="1008112"/>
          </a:xfrm>
        </p:spPr>
        <p:txBody>
          <a:bodyPr>
            <a:noAutofit/>
          </a:bodyPr>
          <a:lstStyle/>
          <a:p>
            <a:r>
              <a:rPr lang="fr-FR" sz="1800" dirty="0" smtClean="0"/>
              <a:t>Hydrie attique à figures noires</a:t>
            </a:r>
          </a:p>
          <a:p>
            <a:r>
              <a:rPr lang="fr-FR" sz="1800" dirty="0" smtClean="0"/>
              <a:t>520-510 av. J.-C</a:t>
            </a:r>
          </a:p>
          <a:p>
            <a:r>
              <a:rPr lang="fr-FR" sz="1800" dirty="0" smtClean="0"/>
              <a:t>Boston - Musée des </a:t>
            </a:r>
            <a:r>
              <a:rPr lang="fr-FR" sz="1800" dirty="0" err="1" smtClean="0"/>
              <a:t>Beaux-Arts</a:t>
            </a:r>
            <a:endParaRPr lang="fr-FR" sz="1800" dirty="0" smtClean="0"/>
          </a:p>
        </p:txBody>
      </p:sp>
      <p:pic>
        <p:nvPicPr>
          <p:cNvPr id="5" name="Picture 2" descr="http://www.ephodia.eu/ceramiquegrecoitaliq/mythologie/heros_hommes/achille_hectorb.jpg"/>
          <p:cNvPicPr>
            <a:picLocks noChangeAspect="1" noChangeArrowheads="1"/>
          </p:cNvPicPr>
          <p:nvPr/>
        </p:nvPicPr>
        <p:blipFill>
          <a:blip r:embed="rId2" cstate="print"/>
          <a:srcRect/>
          <a:stretch>
            <a:fillRect/>
          </a:stretch>
        </p:blipFill>
        <p:spPr bwMode="auto">
          <a:xfrm>
            <a:off x="3851920" y="190500"/>
            <a:ext cx="4819650" cy="6667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3928" y="1609416"/>
            <a:ext cx="3772272" cy="4846320"/>
          </a:xfrm>
        </p:spPr>
        <p:txBody>
          <a:bodyPr>
            <a:normAutofit/>
          </a:bodyPr>
          <a:lstStyle/>
          <a:p>
            <a:pPr marL="0" indent="258763">
              <a:buNone/>
            </a:pPr>
            <a:r>
              <a:rPr lang="fr-FR" dirty="0" smtClean="0"/>
              <a:t>A gauche, Priam et Hécube, les parents d'Hector, pleurent leur défunt fils dans leur palais troyen ; Achille (avec un bouclier rond) les regarde fixement.</a:t>
            </a:r>
            <a:endParaRPr lang="fr-FR" dirty="0"/>
          </a:p>
        </p:txBody>
      </p:sp>
      <p:pic>
        <p:nvPicPr>
          <p:cNvPr id="4" name="Picture 2" descr="http://images.perseus.tufts.edu/images/1990.24.1/1990.24.0346"/>
          <p:cNvPicPr>
            <a:picLocks noChangeAspect="1" noChangeArrowheads="1"/>
          </p:cNvPicPr>
          <p:nvPr/>
        </p:nvPicPr>
        <p:blipFill>
          <a:blip r:embed="rId2" cstate="print"/>
          <a:srcRect/>
          <a:stretch>
            <a:fillRect/>
          </a:stretch>
        </p:blipFill>
        <p:spPr bwMode="auto">
          <a:xfrm>
            <a:off x="203515" y="872716"/>
            <a:ext cx="3576397" cy="53645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4048" y="260648"/>
            <a:ext cx="3178696" cy="2880320"/>
          </a:xfrm>
        </p:spPr>
        <p:txBody>
          <a:bodyPr>
            <a:normAutofit/>
          </a:bodyPr>
          <a:lstStyle/>
          <a:p>
            <a:pPr marL="0" indent="258763">
              <a:buNone/>
            </a:pPr>
            <a:r>
              <a:rPr lang="fr-FR" dirty="0" smtClean="0"/>
              <a:t>À droite est représenté le tombeau de Patrocle (son nom y est inscrit) au-dessus duquel on distingue son âme. </a:t>
            </a:r>
            <a:endParaRPr lang="fr-FR" dirty="0"/>
          </a:p>
        </p:txBody>
      </p:sp>
      <p:pic>
        <p:nvPicPr>
          <p:cNvPr id="4" name="Picture 2" descr="http://www.ephodia.eu/ceramiquegrecoitaliq/mythologie/heros_hommes/achille_hectorb.jpg"/>
          <p:cNvPicPr>
            <a:picLocks noChangeAspect="1" noChangeArrowheads="1"/>
          </p:cNvPicPr>
          <p:nvPr/>
        </p:nvPicPr>
        <p:blipFill>
          <a:blip r:embed="rId2" cstate="print"/>
          <a:srcRect l="5074" r="3416" b="2751"/>
          <a:stretch>
            <a:fillRect/>
          </a:stretch>
        </p:blipFill>
        <p:spPr bwMode="auto">
          <a:xfrm>
            <a:off x="123207" y="0"/>
            <a:ext cx="4664817" cy="6858000"/>
          </a:xfrm>
          <a:prstGeom prst="rect">
            <a:avLst/>
          </a:prstGeom>
          <a:noFill/>
        </p:spPr>
      </p:pic>
      <p:sp>
        <p:nvSpPr>
          <p:cNvPr id="5" name="Espace réservé du contenu 2"/>
          <p:cNvSpPr txBox="1">
            <a:spLocks/>
          </p:cNvSpPr>
          <p:nvPr/>
        </p:nvSpPr>
        <p:spPr>
          <a:xfrm>
            <a:off x="5004048" y="3717032"/>
            <a:ext cx="3178696" cy="2520280"/>
          </a:xfrm>
          <a:prstGeom prst="rect">
            <a:avLst/>
          </a:prstGeom>
        </p:spPr>
        <p:txBody>
          <a:bodyPr vert="horz">
            <a:normAutofit/>
          </a:bodyPr>
          <a:lstStyle/>
          <a:p>
            <a:pPr marL="0" marR="0" lvl="0" indent="258763"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La figure ailée centrale est la déesse Iris, venue parler d'une rançon à propos du corps d'Hector.</a:t>
            </a: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7239000" cy="5112568"/>
          </a:xfrm>
        </p:spPr>
        <p:txBody>
          <a:bodyPr>
            <a:normAutofit/>
          </a:bodyPr>
          <a:lstStyle/>
          <a:p>
            <a:pPr marL="0" indent="258763">
              <a:buNone/>
            </a:pPr>
            <a:r>
              <a:rPr lang="fr-FR" dirty="0" smtClean="0"/>
              <a:t>Homère,</a:t>
            </a:r>
            <a:r>
              <a:rPr lang="fr-FR" i="1" dirty="0" smtClean="0"/>
              <a:t> Iliade</a:t>
            </a:r>
            <a:r>
              <a:rPr lang="fr-FR" dirty="0" smtClean="0"/>
              <a:t>, XXIV, </a:t>
            </a:r>
            <a:r>
              <a:rPr lang="fr-FR" dirty="0" err="1" smtClean="0"/>
              <a:t>vv</a:t>
            </a:r>
            <a:r>
              <a:rPr lang="fr-FR" dirty="0" smtClean="0"/>
              <a:t>. 14-21 : </a:t>
            </a:r>
          </a:p>
          <a:p>
            <a:pPr marL="0" indent="258763">
              <a:buNone/>
            </a:pPr>
            <a:r>
              <a:rPr lang="fr-FR" dirty="0" smtClean="0"/>
              <a:t>"À son char, il attelle ses chevaux rapides et, derrière la plate-forme, il attache Hector, pour le traîner sur le sol. Puis, quand il l'a trois fois de suite traîné tout autour du tombeau où gît le corps du fils de </a:t>
            </a:r>
            <a:r>
              <a:rPr lang="fr-FR" dirty="0" err="1" smtClean="0"/>
              <a:t>Ménœtios</a:t>
            </a:r>
            <a:r>
              <a:rPr lang="fr-FR" dirty="0" smtClean="0"/>
              <a:t> [i. e. Patrocle], il s'arrête et rentre dans sa baraque, laissant Hector dans la poussière, étendu face contre terre. » </a:t>
            </a:r>
          </a:p>
          <a:p>
            <a:pPr marL="0" indent="258763">
              <a:buNone/>
            </a:pPr>
            <a:r>
              <a:rPr lang="fr-FR" dirty="0" smtClean="0"/>
              <a:t>Euripide et Virgile montrent Achille traînant Hector autour de Troie : on ne voit rien de tel chez Homère.</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4330824" cy="752128"/>
          </a:xfrm>
        </p:spPr>
        <p:txBody>
          <a:bodyPr/>
          <a:lstStyle/>
          <a:p>
            <a:r>
              <a:rPr lang="fr-FR" b="0" i="1" dirty="0"/>
              <a:t>La déploration d'Hector</a:t>
            </a:r>
            <a:endParaRPr lang="fr-FR" dirty="0"/>
          </a:p>
        </p:txBody>
      </p:sp>
      <p:sp>
        <p:nvSpPr>
          <p:cNvPr id="3" name="Espace réservé du texte 2"/>
          <p:cNvSpPr>
            <a:spLocks noGrp="1"/>
          </p:cNvSpPr>
          <p:nvPr>
            <p:ph type="body" idx="2"/>
          </p:nvPr>
        </p:nvSpPr>
        <p:spPr>
          <a:xfrm>
            <a:off x="539552" y="1556792"/>
            <a:ext cx="5897880" cy="602512"/>
          </a:xfrm>
        </p:spPr>
        <p:txBody>
          <a:bodyPr>
            <a:normAutofit/>
          </a:bodyPr>
          <a:lstStyle/>
          <a:p>
            <a:r>
              <a:rPr lang="fr-FR" sz="1800" dirty="0" smtClean="0"/>
              <a:t>Sarcophage des Amazones - 170-180 après JC</a:t>
            </a:r>
          </a:p>
          <a:p>
            <a:r>
              <a:rPr lang="fr-FR" sz="1800" dirty="0" smtClean="0"/>
              <a:t>Palerme - Musée archéologique</a:t>
            </a:r>
          </a:p>
        </p:txBody>
      </p:sp>
      <p:pic>
        <p:nvPicPr>
          <p:cNvPr id="19460" name="Picture 4" descr="http://www.mediterranees.net/mythes/troie/troyennes/hecube/images/palerme.jpg"/>
          <p:cNvPicPr>
            <a:picLocks noChangeAspect="1" noChangeArrowheads="1"/>
          </p:cNvPicPr>
          <p:nvPr/>
        </p:nvPicPr>
        <p:blipFill>
          <a:blip r:embed="rId2" cstate="print"/>
          <a:srcRect/>
          <a:stretch>
            <a:fillRect/>
          </a:stretch>
        </p:blipFill>
        <p:spPr bwMode="auto">
          <a:xfrm>
            <a:off x="2023545" y="2636913"/>
            <a:ext cx="3844599" cy="30949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752128"/>
          </a:xfrm>
        </p:spPr>
        <p:txBody>
          <a:bodyPr/>
          <a:lstStyle/>
          <a:p>
            <a:r>
              <a:rPr lang="fr-FR" dirty="0" smtClean="0"/>
              <a:t>Les funérailles d’Hector</a:t>
            </a:r>
            <a:endParaRPr lang="fr-FR" dirty="0"/>
          </a:p>
        </p:txBody>
      </p:sp>
      <p:pic>
        <p:nvPicPr>
          <p:cNvPr id="4" name="Picture 2" descr="File:DSC00233 - Sarcofago delle Amazzoni - 170-180 d.C. - Foto di G. Dall'Orto.jpg"/>
          <p:cNvPicPr>
            <a:picLocks noChangeAspect="1" noChangeArrowheads="1"/>
          </p:cNvPicPr>
          <p:nvPr/>
        </p:nvPicPr>
        <p:blipFill>
          <a:blip r:embed="rId2" cstate="print"/>
          <a:srcRect/>
          <a:stretch>
            <a:fillRect/>
          </a:stretch>
        </p:blipFill>
        <p:spPr bwMode="auto">
          <a:xfrm>
            <a:off x="251520" y="1143000"/>
            <a:ext cx="7620000" cy="5715000"/>
          </a:xfrm>
          <a:prstGeom prst="rect">
            <a:avLst/>
          </a:prstGeom>
          <a:noFill/>
        </p:spPr>
      </p:pic>
      <p:sp>
        <p:nvSpPr>
          <p:cNvPr id="3" name="Espace réservé du texte 2"/>
          <p:cNvSpPr>
            <a:spLocks noGrp="1"/>
          </p:cNvSpPr>
          <p:nvPr>
            <p:ph type="body" idx="2"/>
          </p:nvPr>
        </p:nvSpPr>
        <p:spPr>
          <a:xfrm>
            <a:off x="395536" y="5013176"/>
            <a:ext cx="7128792" cy="720080"/>
          </a:xfrm>
        </p:spPr>
        <p:txBody>
          <a:bodyPr>
            <a:noAutofit/>
          </a:bodyPr>
          <a:lstStyle/>
          <a:p>
            <a:r>
              <a:rPr lang="fr-FR" sz="1600" dirty="0" smtClean="0">
                <a:solidFill>
                  <a:schemeClr val="accent3">
                    <a:lumMod val="60000"/>
                    <a:lumOff val="40000"/>
                  </a:schemeClr>
                </a:solidFill>
              </a:rPr>
              <a:t>Sur la droite, le roi Priam, père de Pâris et d’Hector, discutant avec Penthésilée, la reine des Amazones, en vêtement de guerrière, arrivée après la mort d’Hector pour apporter  de l’aide aux Troyens.</a:t>
            </a:r>
            <a:endParaRPr lang="fr-FR" sz="1600" dirty="0">
              <a:solidFill>
                <a:schemeClr val="accent3">
                  <a:lumMod val="60000"/>
                  <a:lumOff val="40000"/>
                </a:schemeClr>
              </a:solidFill>
            </a:endParaRPr>
          </a:p>
        </p:txBody>
      </p:sp>
      <p:sp>
        <p:nvSpPr>
          <p:cNvPr id="6" name="Espace réservé du texte 2"/>
          <p:cNvSpPr txBox="1">
            <a:spLocks/>
          </p:cNvSpPr>
          <p:nvPr/>
        </p:nvSpPr>
        <p:spPr>
          <a:xfrm>
            <a:off x="4572000" y="0"/>
            <a:ext cx="3600400" cy="1124744"/>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Au centre se trouve sa femme, Andromaque, qui tient sur ses genoux l’urne et ses cendres. En face d’elle, son beau-frère Pâris (avec le bonnet phrygien) et sa belle-mère Hécube.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608112"/>
          </a:xfrm>
        </p:spPr>
        <p:txBody>
          <a:bodyPr/>
          <a:lstStyle/>
          <a:p>
            <a:r>
              <a:rPr lang="fr-FR" i="1" dirty="0"/>
              <a:t>La mort d'Hector</a:t>
            </a:r>
            <a:endParaRPr lang="fr-FR" dirty="0"/>
          </a:p>
        </p:txBody>
      </p:sp>
      <p:sp>
        <p:nvSpPr>
          <p:cNvPr id="3" name="Espace réservé du texte 2"/>
          <p:cNvSpPr>
            <a:spLocks noGrp="1"/>
          </p:cNvSpPr>
          <p:nvPr>
            <p:ph type="body" idx="2"/>
          </p:nvPr>
        </p:nvSpPr>
        <p:spPr>
          <a:xfrm>
            <a:off x="457200" y="908720"/>
            <a:ext cx="7643192" cy="1368152"/>
          </a:xfrm>
        </p:spPr>
        <p:txBody>
          <a:bodyPr>
            <a:noAutofit/>
          </a:bodyPr>
          <a:lstStyle/>
          <a:p>
            <a:r>
              <a:rPr lang="fr-FR" sz="1800" dirty="0" smtClean="0"/>
              <a:t>Jacques-Louis David - </a:t>
            </a:r>
            <a:r>
              <a:rPr lang="fr-FR" sz="1800" i="1" dirty="0" smtClean="0"/>
              <a:t>La mort d'Hector</a:t>
            </a:r>
            <a:r>
              <a:rPr lang="fr-FR" sz="1800" dirty="0" smtClean="0"/>
              <a:t> (1807)</a:t>
            </a:r>
            <a:br>
              <a:rPr lang="fr-FR" sz="1800" dirty="0" smtClean="0"/>
            </a:br>
            <a:r>
              <a:rPr lang="fr-FR" sz="1800" dirty="0" smtClean="0"/>
              <a:t>Crayon noir sur papier, 56.7 </a:t>
            </a:r>
            <a:r>
              <a:rPr lang="fr-FR" sz="1800" dirty="0" smtClean="0">
                <a:latin typeface="Palatino Linotype"/>
              </a:rPr>
              <a:t>× </a:t>
            </a:r>
            <a:r>
              <a:rPr lang="fr-FR" sz="1800" dirty="0" smtClean="0"/>
              <a:t>92.6 cm </a:t>
            </a:r>
          </a:p>
          <a:p>
            <a:r>
              <a:rPr lang="fr-FR" sz="1800" dirty="0" smtClean="0"/>
              <a:t>Bourg-en-Bresse, musée de Brou.</a:t>
            </a:r>
          </a:p>
          <a:p>
            <a:endParaRPr lang="fr-FR" sz="1800" dirty="0" smtClean="0"/>
          </a:p>
          <a:p>
            <a:r>
              <a:rPr lang="fr-FR" sz="1800" dirty="0" smtClean="0"/>
              <a:t>Personnages représentés: Hector, Andromaque, Astyanax, Priam, Hécube.</a:t>
            </a:r>
          </a:p>
        </p:txBody>
      </p:sp>
      <p:pic>
        <p:nvPicPr>
          <p:cNvPr id="49154" name="Picture 2" descr="http://www.culture.gouv.fr/Wave/image/joconde/0498/m096301_0004936_1.jpg"/>
          <p:cNvPicPr>
            <a:picLocks noChangeAspect="1" noChangeArrowheads="1"/>
          </p:cNvPicPr>
          <p:nvPr/>
        </p:nvPicPr>
        <p:blipFill>
          <a:blip r:embed="rId2" cstate="print"/>
          <a:srcRect l="2978" t="5045" r="2731" b="5403"/>
          <a:stretch>
            <a:fillRect/>
          </a:stretch>
        </p:blipFill>
        <p:spPr bwMode="auto">
          <a:xfrm>
            <a:off x="755576" y="2276872"/>
            <a:ext cx="6840760" cy="43204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Hécube, </a:t>
            </a:r>
            <a:br>
              <a:rPr lang="fr-FR" dirty="0" smtClean="0"/>
            </a:br>
            <a:r>
              <a:rPr lang="fr-FR" dirty="0" smtClean="0"/>
              <a:t>symbole du malheur</a:t>
            </a:r>
            <a:endParaRPr lang="fr-FR" dirty="0"/>
          </a:p>
        </p:txBody>
      </p:sp>
      <p:sp>
        <p:nvSpPr>
          <p:cNvPr id="3" name="Espace réservé du texte 2"/>
          <p:cNvSpPr>
            <a:spLocks noGrp="1"/>
          </p:cNvSpPr>
          <p:nvPr>
            <p:ph type="body" idx="1"/>
          </p:nvPr>
        </p:nvSpPr>
        <p:spPr/>
        <p:txBody>
          <a:bodyPr/>
          <a:lstStyle/>
          <a:p>
            <a:r>
              <a:rPr lang="fr-FR" dirty="0" smtClean="0"/>
              <a:t>Le motif la mort de Priam et de leurs enfants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32656"/>
            <a:ext cx="3563888" cy="608112"/>
          </a:xfrm>
        </p:spPr>
        <p:txBody>
          <a:bodyPr/>
          <a:lstStyle/>
          <a:p>
            <a:r>
              <a:rPr lang="fr-FR" b="0" i="1" dirty="0"/>
              <a:t>Hécube reine de Troie</a:t>
            </a:r>
            <a:endParaRPr lang="fr-FR" dirty="0"/>
          </a:p>
        </p:txBody>
      </p:sp>
      <p:sp>
        <p:nvSpPr>
          <p:cNvPr id="3" name="Espace réservé du texte 2"/>
          <p:cNvSpPr>
            <a:spLocks noGrp="1"/>
          </p:cNvSpPr>
          <p:nvPr>
            <p:ph type="body" idx="2"/>
          </p:nvPr>
        </p:nvSpPr>
        <p:spPr>
          <a:xfrm>
            <a:off x="1115616" y="980728"/>
            <a:ext cx="4536504" cy="1152128"/>
          </a:xfrm>
        </p:spPr>
        <p:txBody>
          <a:bodyPr>
            <a:noAutofit/>
          </a:bodyPr>
          <a:lstStyle/>
          <a:p>
            <a:r>
              <a:rPr lang="fr-FR" sz="1800" i="1" dirty="0" smtClean="0"/>
              <a:t>Robinet </a:t>
            </a:r>
            <a:r>
              <a:rPr lang="fr-FR" sz="1800" i="1" dirty="0" err="1" smtClean="0"/>
              <a:t>Testart</a:t>
            </a:r>
            <a:endParaRPr lang="fr-FR" sz="1800" i="1" dirty="0" smtClean="0"/>
          </a:p>
          <a:p>
            <a:r>
              <a:rPr lang="fr-FR" sz="1800" dirty="0" smtClean="0"/>
              <a:t>Enluminure du ms 599, fol.28v - XVe siècle</a:t>
            </a:r>
            <a:br>
              <a:rPr lang="fr-FR" sz="1800" dirty="0" smtClean="0"/>
            </a:br>
            <a:r>
              <a:rPr lang="fr-FR" sz="1800" dirty="0" smtClean="0"/>
              <a:t>Boccace - </a:t>
            </a:r>
            <a:r>
              <a:rPr lang="fr-FR" sz="1800" i="1" dirty="0" smtClean="0"/>
              <a:t>Des Dames de renom</a:t>
            </a:r>
            <a:endParaRPr lang="fr-FR" sz="1800" dirty="0" smtClean="0"/>
          </a:p>
          <a:p>
            <a:r>
              <a:rPr lang="fr-FR" sz="1800" dirty="0" smtClean="0"/>
              <a:t>Paris, BNF</a:t>
            </a:r>
          </a:p>
        </p:txBody>
      </p:sp>
      <p:pic>
        <p:nvPicPr>
          <p:cNvPr id="10242" name="Picture 2" descr="http://visualiseur.bnf.fr/ConsulterElementNum?O=7802648&amp;E=JPEG&amp;Deb=1&amp;Fin=1&amp;Param=B"/>
          <p:cNvPicPr>
            <a:picLocks noChangeAspect="1" noChangeArrowheads="1"/>
          </p:cNvPicPr>
          <p:nvPr/>
        </p:nvPicPr>
        <p:blipFill>
          <a:blip r:embed="rId2" cstate="print"/>
          <a:srcRect l="1137" b="3868"/>
          <a:stretch>
            <a:fillRect/>
          </a:stretch>
        </p:blipFill>
        <p:spPr bwMode="auto">
          <a:xfrm>
            <a:off x="1043608" y="2169839"/>
            <a:ext cx="6262117" cy="46881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824136"/>
          </a:xfrm>
        </p:spPr>
        <p:txBody>
          <a:bodyPr/>
          <a:lstStyle/>
          <a:p>
            <a:r>
              <a:rPr lang="fr-FR" b="0" i="1" dirty="0"/>
              <a:t>Priam assassiné par </a:t>
            </a:r>
            <a:r>
              <a:rPr lang="fr-FR" b="0" i="1" dirty="0" err="1" smtClean="0"/>
              <a:t>Néoptolème</a:t>
            </a:r>
            <a:endParaRPr lang="fr-FR" dirty="0"/>
          </a:p>
        </p:txBody>
      </p:sp>
      <p:sp>
        <p:nvSpPr>
          <p:cNvPr id="3" name="Espace réservé du texte 2"/>
          <p:cNvSpPr>
            <a:spLocks noGrp="1"/>
          </p:cNvSpPr>
          <p:nvPr>
            <p:ph type="body" idx="2"/>
          </p:nvPr>
        </p:nvSpPr>
        <p:spPr>
          <a:xfrm>
            <a:off x="467544" y="1268760"/>
            <a:ext cx="5897880" cy="602512"/>
          </a:xfrm>
        </p:spPr>
        <p:txBody>
          <a:bodyPr>
            <a:normAutofit/>
          </a:bodyPr>
          <a:lstStyle/>
          <a:p>
            <a:r>
              <a:rPr lang="fr-FR" sz="1800" dirty="0" smtClean="0"/>
              <a:t>Amphore attique à figures rouges </a:t>
            </a:r>
          </a:p>
        </p:txBody>
      </p:sp>
      <p:pic>
        <p:nvPicPr>
          <p:cNvPr id="60418" name="Picture 2" descr="Image:Potpriam.jpg"/>
          <p:cNvPicPr>
            <a:picLocks noChangeAspect="1" noChangeArrowheads="1"/>
          </p:cNvPicPr>
          <p:nvPr/>
        </p:nvPicPr>
        <p:blipFill>
          <a:blip r:embed="rId2" cstate="print"/>
          <a:srcRect/>
          <a:stretch>
            <a:fillRect/>
          </a:stretch>
        </p:blipFill>
        <p:spPr bwMode="auto">
          <a:xfrm>
            <a:off x="2051720" y="1988840"/>
            <a:ext cx="5657850"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smtClean="0"/>
              <a:t>La mort de Priam</a:t>
            </a:r>
            <a:endParaRPr lang="fr-FR" dirty="0"/>
          </a:p>
        </p:txBody>
      </p:sp>
      <p:sp>
        <p:nvSpPr>
          <p:cNvPr id="3" name="Espace réservé du texte 2"/>
          <p:cNvSpPr>
            <a:spLocks noGrp="1"/>
          </p:cNvSpPr>
          <p:nvPr>
            <p:ph type="body" idx="2"/>
          </p:nvPr>
        </p:nvSpPr>
        <p:spPr>
          <a:xfrm>
            <a:off x="457200" y="1497416"/>
            <a:ext cx="5897880" cy="923472"/>
          </a:xfrm>
        </p:spPr>
        <p:txBody>
          <a:bodyPr>
            <a:noAutofit/>
          </a:bodyPr>
          <a:lstStyle/>
          <a:p>
            <a:r>
              <a:rPr lang="fr-FR" sz="1800" dirty="0" smtClean="0"/>
              <a:t>Amphore attique à figures noires </a:t>
            </a:r>
          </a:p>
          <a:p>
            <a:r>
              <a:rPr lang="fr-FR" sz="1800" dirty="0" smtClean="0"/>
              <a:t>v. 540 av. J.-C</a:t>
            </a:r>
          </a:p>
          <a:p>
            <a:r>
              <a:rPr lang="fr-FR" sz="1800" dirty="0" smtClean="0"/>
              <a:t>British </a:t>
            </a:r>
            <a:r>
              <a:rPr lang="fr-FR" sz="1800" dirty="0" err="1" smtClean="0"/>
              <a:t>Museum</a:t>
            </a:r>
            <a:r>
              <a:rPr lang="fr-FR" sz="1800" dirty="0" smtClean="0"/>
              <a:t>, Londres</a:t>
            </a:r>
          </a:p>
        </p:txBody>
      </p:sp>
      <p:pic>
        <p:nvPicPr>
          <p:cNvPr id="52226" name="Picture 2" descr="The Death of Priam (Athenian black-figure amphora, ca. 540 BC, British Museum, London, England)"/>
          <p:cNvPicPr>
            <a:picLocks noChangeAspect="1" noChangeArrowheads="1"/>
          </p:cNvPicPr>
          <p:nvPr/>
        </p:nvPicPr>
        <p:blipFill>
          <a:blip r:embed="rId2" cstate="print"/>
          <a:srcRect/>
          <a:stretch>
            <a:fillRect/>
          </a:stretch>
        </p:blipFill>
        <p:spPr bwMode="auto">
          <a:xfrm>
            <a:off x="1259632" y="2780928"/>
            <a:ext cx="4680520" cy="331122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a:t>Priam assassiné par </a:t>
            </a:r>
            <a:r>
              <a:rPr lang="fr-FR" b="0" i="1" dirty="0" err="1"/>
              <a:t>Néoptolème</a:t>
            </a:r>
            <a:r>
              <a:rPr lang="fr-FR" b="0" i="1" dirty="0"/>
              <a:t> </a:t>
            </a:r>
            <a:r>
              <a:rPr lang="fr-FR" b="0" i="1" dirty="0" smtClean="0"/>
              <a:t/>
            </a:r>
            <a:br>
              <a:rPr lang="fr-FR" b="0" i="1" dirty="0" smtClean="0"/>
            </a:br>
            <a:r>
              <a:rPr lang="fr-FR" b="0" i="1" dirty="0" smtClean="0"/>
              <a:t>sous </a:t>
            </a:r>
            <a:r>
              <a:rPr lang="fr-FR" b="0" i="1" dirty="0"/>
              <a:t>les yeux d'Hécube</a:t>
            </a:r>
            <a:endParaRPr lang="fr-FR" dirty="0"/>
          </a:p>
        </p:txBody>
      </p:sp>
      <p:sp>
        <p:nvSpPr>
          <p:cNvPr id="3" name="Espace réservé du texte 2"/>
          <p:cNvSpPr>
            <a:spLocks noGrp="1"/>
          </p:cNvSpPr>
          <p:nvPr>
            <p:ph type="body" idx="2"/>
          </p:nvPr>
        </p:nvSpPr>
        <p:spPr/>
        <p:txBody>
          <a:bodyPr>
            <a:noAutofit/>
          </a:bodyPr>
          <a:lstStyle/>
          <a:p>
            <a:r>
              <a:rPr lang="fr-FR" sz="1800" dirty="0" smtClean="0"/>
              <a:t>Amphore attique à figures noires </a:t>
            </a:r>
          </a:p>
          <a:p>
            <a:r>
              <a:rPr lang="fr-FR" sz="1800" dirty="0" smtClean="0"/>
              <a:t>v. 510 av. J.-C</a:t>
            </a:r>
          </a:p>
          <a:p>
            <a:r>
              <a:rPr lang="fr-FR" sz="1800" dirty="0" smtClean="0"/>
              <a:t>Université de Wurtzbourg - Martin-</a:t>
            </a:r>
            <a:r>
              <a:rPr lang="fr-FR" sz="1800" dirty="0" err="1" smtClean="0"/>
              <a:t>von</a:t>
            </a:r>
            <a:r>
              <a:rPr lang="fr-FR" sz="1800" dirty="0" smtClean="0"/>
              <a:t>-Wagner-</a:t>
            </a:r>
            <a:r>
              <a:rPr lang="fr-FR" sz="1800" dirty="0" err="1" smtClean="0"/>
              <a:t>Museum</a:t>
            </a:r>
            <a:endParaRPr lang="fr-FR" sz="1800" dirty="0" smtClean="0"/>
          </a:p>
        </p:txBody>
      </p:sp>
      <p:pic>
        <p:nvPicPr>
          <p:cNvPr id="21506" name="Picture 2" descr="File:Neoptolemos Priamos Martin-von-Wagner-Museum L179.jpg"/>
          <p:cNvPicPr>
            <a:picLocks noChangeAspect="1" noChangeArrowheads="1"/>
          </p:cNvPicPr>
          <p:nvPr/>
        </p:nvPicPr>
        <p:blipFill>
          <a:blip r:embed="rId2" cstate="print"/>
          <a:srcRect/>
          <a:stretch>
            <a:fillRect/>
          </a:stretch>
        </p:blipFill>
        <p:spPr bwMode="auto">
          <a:xfrm>
            <a:off x="539552" y="2442963"/>
            <a:ext cx="6740512" cy="44150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962672" cy="1173480"/>
          </a:xfrm>
        </p:spPr>
        <p:txBody>
          <a:bodyPr/>
          <a:lstStyle/>
          <a:p>
            <a:r>
              <a:rPr lang="fr-FR" b="0" i="1" dirty="0"/>
              <a:t>Hécube pleurant </a:t>
            </a:r>
            <a:r>
              <a:rPr lang="fr-FR" b="0" i="1" dirty="0" err="1"/>
              <a:t>Troilus</a:t>
            </a:r>
            <a:endParaRPr lang="fr-FR" dirty="0"/>
          </a:p>
        </p:txBody>
      </p:sp>
      <p:sp>
        <p:nvSpPr>
          <p:cNvPr id="3" name="Espace réservé du texte 2"/>
          <p:cNvSpPr>
            <a:spLocks noGrp="1"/>
          </p:cNvSpPr>
          <p:nvPr>
            <p:ph type="body" idx="2"/>
          </p:nvPr>
        </p:nvSpPr>
        <p:spPr/>
        <p:txBody>
          <a:bodyPr>
            <a:normAutofit lnSpcReduction="10000"/>
          </a:bodyPr>
          <a:lstStyle/>
          <a:p>
            <a:r>
              <a:rPr lang="fr-FR" dirty="0" smtClean="0"/>
              <a:t>Enluminure du ms Royal 20DI, fol.145v - 2eme quart du XIVe siècle</a:t>
            </a:r>
            <a:br>
              <a:rPr lang="fr-FR" dirty="0" smtClean="0"/>
            </a:br>
            <a:r>
              <a:rPr lang="fr-FR" i="1" dirty="0" smtClean="0"/>
              <a:t>Histoire ancienne jusqu'à César</a:t>
            </a:r>
            <a:endParaRPr lang="fr-FR" dirty="0" smtClean="0"/>
          </a:p>
          <a:p>
            <a:r>
              <a:rPr lang="fr-FR" dirty="0" smtClean="0"/>
              <a:t>Londres, British Library</a:t>
            </a:r>
          </a:p>
        </p:txBody>
      </p:sp>
      <p:pic>
        <p:nvPicPr>
          <p:cNvPr id="16386" name="Picture 2" descr="Hecuba mourning over Troilus"/>
          <p:cNvPicPr>
            <a:picLocks noChangeAspect="1" noChangeArrowheads="1"/>
          </p:cNvPicPr>
          <p:nvPr/>
        </p:nvPicPr>
        <p:blipFill>
          <a:blip r:embed="rId2" cstate="print"/>
          <a:srcRect/>
          <a:stretch>
            <a:fillRect/>
          </a:stretch>
        </p:blipFill>
        <p:spPr bwMode="auto">
          <a:xfrm>
            <a:off x="3635896" y="216024"/>
            <a:ext cx="4534255" cy="66419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6275040" cy="824136"/>
          </a:xfrm>
        </p:spPr>
        <p:txBody>
          <a:bodyPr/>
          <a:lstStyle/>
          <a:p>
            <a:r>
              <a:rPr lang="fr-FR" b="0" i="1" dirty="0"/>
              <a:t>Hécube pleurant </a:t>
            </a:r>
            <a:r>
              <a:rPr lang="fr-FR" b="0" i="1" dirty="0" err="1" smtClean="0"/>
              <a:t>Troïlus</a:t>
            </a:r>
            <a:r>
              <a:rPr lang="fr-FR" b="0" i="1" dirty="0" smtClean="0"/>
              <a:t> (gros plan)</a:t>
            </a:r>
            <a:endParaRPr lang="fr-FR" dirty="0"/>
          </a:p>
        </p:txBody>
      </p:sp>
      <p:sp>
        <p:nvSpPr>
          <p:cNvPr id="3" name="Espace réservé du texte 2"/>
          <p:cNvSpPr>
            <a:spLocks noGrp="1"/>
          </p:cNvSpPr>
          <p:nvPr>
            <p:ph type="body" idx="2"/>
          </p:nvPr>
        </p:nvSpPr>
        <p:spPr>
          <a:xfrm>
            <a:off x="467544" y="1124744"/>
            <a:ext cx="6336704" cy="1080120"/>
          </a:xfrm>
        </p:spPr>
        <p:txBody>
          <a:bodyPr>
            <a:noAutofit/>
          </a:bodyPr>
          <a:lstStyle/>
          <a:p>
            <a:r>
              <a:rPr lang="fr-FR" sz="1800" dirty="0" smtClean="0"/>
              <a:t>Enluminure du ms Royal 20DI, fol.145v </a:t>
            </a:r>
          </a:p>
          <a:p>
            <a:r>
              <a:rPr lang="fr-FR" sz="1800" dirty="0" smtClean="0"/>
              <a:t>2eme quart du XIVe siècle</a:t>
            </a:r>
            <a:br>
              <a:rPr lang="fr-FR" sz="1800" dirty="0" smtClean="0"/>
            </a:br>
            <a:r>
              <a:rPr lang="fr-FR" sz="1800" i="1" dirty="0" smtClean="0"/>
              <a:t>Histoire ancienne jusqu'à César</a:t>
            </a:r>
            <a:endParaRPr lang="fr-FR" sz="1800" dirty="0" smtClean="0"/>
          </a:p>
          <a:p>
            <a:r>
              <a:rPr lang="fr-FR" sz="1800" dirty="0" smtClean="0"/>
              <a:t>Londres, British Library</a:t>
            </a:r>
          </a:p>
        </p:txBody>
      </p:sp>
      <p:pic>
        <p:nvPicPr>
          <p:cNvPr id="16386" name="Picture 2" descr="Hecuba mourning over Troilus"/>
          <p:cNvPicPr>
            <a:picLocks noChangeAspect="1" noChangeArrowheads="1"/>
          </p:cNvPicPr>
          <p:nvPr/>
        </p:nvPicPr>
        <p:blipFill>
          <a:blip r:embed="rId2" cstate="print"/>
          <a:srcRect l="12705" t="62468" r="4715" b="5008"/>
          <a:stretch>
            <a:fillRect/>
          </a:stretch>
        </p:blipFill>
        <p:spPr bwMode="auto">
          <a:xfrm>
            <a:off x="323528" y="2287950"/>
            <a:ext cx="7632848" cy="440356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818656" cy="1173480"/>
          </a:xfrm>
        </p:spPr>
        <p:txBody>
          <a:bodyPr/>
          <a:lstStyle/>
          <a:p>
            <a:r>
              <a:rPr lang="fr-FR" b="0" i="1" dirty="0"/>
              <a:t>Hécube pleurant ses enfants</a:t>
            </a:r>
            <a:endParaRPr lang="fr-FR" dirty="0"/>
          </a:p>
        </p:txBody>
      </p:sp>
      <p:pic>
        <p:nvPicPr>
          <p:cNvPr id="14338" name="Picture 2" descr="http://visualiseur.bnf.fr/ConsulterElementNum?O=7904004&amp;E=JPEG&amp;Deb=1&amp;Fin=1&amp;Param=B"/>
          <p:cNvPicPr>
            <a:picLocks noChangeAspect="1" noChangeArrowheads="1"/>
          </p:cNvPicPr>
          <p:nvPr/>
        </p:nvPicPr>
        <p:blipFill>
          <a:blip r:embed="rId2" cstate="print"/>
          <a:srcRect l="7607"/>
          <a:stretch>
            <a:fillRect/>
          </a:stretch>
        </p:blipFill>
        <p:spPr bwMode="auto">
          <a:xfrm>
            <a:off x="3707904" y="-19328"/>
            <a:ext cx="4372744" cy="6877328"/>
          </a:xfrm>
          <a:prstGeom prst="rect">
            <a:avLst/>
          </a:prstGeom>
          <a:noFill/>
        </p:spPr>
      </p:pic>
      <p:sp>
        <p:nvSpPr>
          <p:cNvPr id="6" name="Espace réservé du texte 2"/>
          <p:cNvSpPr txBox="1">
            <a:spLocks/>
          </p:cNvSpPr>
          <p:nvPr/>
        </p:nvSpPr>
        <p:spPr>
          <a:xfrm>
            <a:off x="457200" y="1497416"/>
            <a:ext cx="2674640" cy="2291624"/>
          </a:xfrm>
          <a:prstGeom prst="rect">
            <a:avLst/>
          </a:prstGeom>
        </p:spPr>
        <p:txBody>
          <a:bodyPr rot="0" spcFirstLastPara="0" vertOverflow="overflow" horzOverflow="overflow" vert="horz" wrap="square" lIns="45720" tIns="0" rIns="0" bIns="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Artiste: </a:t>
            </a:r>
            <a:r>
              <a:rPr kumimoji="0" lang="fr-FR" sz="1800" b="0" i="1" u="none" strike="noStrike" kern="1200" cap="none" spc="0" normalizeH="0" baseline="0" noProof="0" smtClean="0">
                <a:ln>
                  <a:noFill/>
                </a:ln>
                <a:solidFill>
                  <a:schemeClr val="tx1"/>
                </a:solidFill>
                <a:effectLst/>
                <a:uLnTx/>
                <a:uFillTx/>
                <a:latin typeface="+mn-lt"/>
                <a:ea typeface="+mn-ea"/>
                <a:cs typeface="+mn-cs"/>
              </a:rPr>
              <a:t>Maître des Cleres Femmes de Jean de Berry</a:t>
            </a: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Enluminure du ms 598, fol.47v - 1402-1403</a:t>
            </a:r>
            <a:br>
              <a:rPr kumimoji="0" lang="fr-FR" sz="1800" b="0" i="0" u="none" strike="noStrike" kern="1200" cap="none" spc="0" normalizeH="0" baseline="0" noProof="0" smtClean="0">
                <a:ln>
                  <a:noFill/>
                </a:ln>
                <a:solidFill>
                  <a:schemeClr val="tx1"/>
                </a:solidFill>
                <a:effectLst/>
                <a:uLnTx/>
                <a:uFillTx/>
                <a:latin typeface="+mn-lt"/>
                <a:ea typeface="+mn-ea"/>
                <a:cs typeface="+mn-cs"/>
              </a:rPr>
            </a:br>
            <a:r>
              <a:rPr kumimoji="0" lang="fr-FR" sz="1800" b="0" i="0" u="none" strike="noStrike" kern="1200" cap="none" spc="0" normalizeH="0" baseline="0" noProof="0" smtClean="0">
                <a:ln>
                  <a:noFill/>
                </a:ln>
                <a:solidFill>
                  <a:schemeClr val="tx1"/>
                </a:solidFill>
                <a:effectLst/>
                <a:uLnTx/>
                <a:uFillTx/>
                <a:latin typeface="+mn-lt"/>
                <a:ea typeface="+mn-ea"/>
                <a:cs typeface="+mn-cs"/>
              </a:rPr>
              <a:t>Boccace - </a:t>
            </a:r>
            <a:r>
              <a:rPr kumimoji="0" lang="fr-FR" sz="1800" b="0" i="1" u="none" strike="noStrike" kern="1200" cap="none" spc="0" normalizeH="0" baseline="0" noProof="0" smtClean="0">
                <a:ln>
                  <a:noFill/>
                </a:ln>
                <a:solidFill>
                  <a:schemeClr val="tx1"/>
                </a:solidFill>
                <a:effectLst/>
                <a:uLnTx/>
                <a:uFillTx/>
                <a:latin typeface="+mn-lt"/>
                <a:ea typeface="+mn-ea"/>
                <a:cs typeface="+mn-cs"/>
              </a:rPr>
              <a:t>Cas des nobles hommes et femmes</a:t>
            </a:r>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Paris, BNF</a:t>
            </a: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2818656" cy="1368152"/>
          </a:xfrm>
        </p:spPr>
        <p:txBody>
          <a:bodyPr/>
          <a:lstStyle/>
          <a:p>
            <a:r>
              <a:rPr lang="fr-FR" b="0" i="1" dirty="0"/>
              <a:t>Hécube </a:t>
            </a:r>
            <a:r>
              <a:rPr lang="fr-FR" b="0" i="1" dirty="0" smtClean="0"/>
              <a:t>pleurant </a:t>
            </a:r>
            <a:r>
              <a:rPr lang="fr-FR" b="0" i="1" dirty="0"/>
              <a:t>ses </a:t>
            </a:r>
            <a:r>
              <a:rPr lang="fr-FR" b="0" i="1" dirty="0" smtClean="0"/>
              <a:t>enfants </a:t>
            </a:r>
            <a:br>
              <a:rPr lang="fr-FR" b="0" i="1" dirty="0" smtClean="0"/>
            </a:br>
            <a:r>
              <a:rPr lang="fr-FR" b="0" i="1" dirty="0" smtClean="0"/>
              <a:t>(gros plan)</a:t>
            </a:r>
            <a:endParaRPr lang="fr-FR" dirty="0"/>
          </a:p>
        </p:txBody>
      </p:sp>
      <p:sp>
        <p:nvSpPr>
          <p:cNvPr id="3" name="Espace réservé du texte 2"/>
          <p:cNvSpPr>
            <a:spLocks noGrp="1"/>
          </p:cNvSpPr>
          <p:nvPr>
            <p:ph type="body" idx="2"/>
          </p:nvPr>
        </p:nvSpPr>
        <p:spPr>
          <a:xfrm>
            <a:off x="467544" y="1988840"/>
            <a:ext cx="2674640" cy="2291624"/>
          </a:xfrm>
        </p:spPr>
        <p:txBody>
          <a:bodyPr>
            <a:noAutofit/>
          </a:bodyPr>
          <a:lstStyle/>
          <a:p>
            <a:r>
              <a:rPr lang="fr-FR" sz="1800" dirty="0" smtClean="0"/>
              <a:t>Artiste: </a:t>
            </a:r>
            <a:r>
              <a:rPr lang="fr-FR" sz="1800" i="1" dirty="0" smtClean="0"/>
              <a:t>Maître des Cleres Femmes de Jean de Berry</a:t>
            </a:r>
          </a:p>
          <a:p>
            <a:r>
              <a:rPr lang="fr-FR" sz="1800" dirty="0" smtClean="0"/>
              <a:t>Enluminure du ms 598, fol.47v - 1402-1403</a:t>
            </a:r>
            <a:br>
              <a:rPr lang="fr-FR" sz="1800" dirty="0" smtClean="0"/>
            </a:br>
            <a:r>
              <a:rPr lang="fr-FR" sz="1800" dirty="0" smtClean="0"/>
              <a:t>Boccace - </a:t>
            </a:r>
            <a:r>
              <a:rPr lang="fr-FR" sz="1800" i="1" dirty="0" smtClean="0"/>
              <a:t>Cas des nobles hommes et femmes</a:t>
            </a:r>
            <a:endParaRPr lang="fr-FR" sz="1800" dirty="0" smtClean="0"/>
          </a:p>
          <a:p>
            <a:r>
              <a:rPr lang="fr-FR" sz="1800" dirty="0" smtClean="0"/>
              <a:t>Paris, BNF</a:t>
            </a:r>
          </a:p>
        </p:txBody>
      </p:sp>
      <p:pic>
        <p:nvPicPr>
          <p:cNvPr id="14338" name="Picture 2" descr="http://visualiseur.bnf.fr/ConsulterElementNum?O=7904004&amp;E=JPEG&amp;Deb=1&amp;Fin=1&amp;Param=B"/>
          <p:cNvPicPr>
            <a:picLocks noChangeAspect="1" noChangeArrowheads="1"/>
          </p:cNvPicPr>
          <p:nvPr/>
        </p:nvPicPr>
        <p:blipFill>
          <a:blip r:embed="rId2" cstate="print"/>
          <a:srcRect l="33472" t="18729" r="10233" b="37295"/>
          <a:stretch>
            <a:fillRect/>
          </a:stretch>
        </p:blipFill>
        <p:spPr bwMode="auto">
          <a:xfrm>
            <a:off x="3282714" y="778327"/>
            <a:ext cx="4745670" cy="538697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674640" cy="1976264"/>
          </a:xfrm>
        </p:spPr>
        <p:txBody>
          <a:bodyPr>
            <a:normAutofit/>
          </a:bodyPr>
          <a:lstStyle/>
          <a:p>
            <a:r>
              <a:rPr lang="fr-FR" b="0" i="1" dirty="0"/>
              <a:t>Hécube, femme de Priam assiste au massacre de l'un de </a:t>
            </a:r>
            <a:r>
              <a:rPr lang="fr-FR" b="0" i="1" dirty="0" smtClean="0"/>
              <a:t/>
            </a:r>
            <a:br>
              <a:rPr lang="fr-FR" b="0" i="1" dirty="0" smtClean="0"/>
            </a:br>
            <a:r>
              <a:rPr lang="fr-FR" b="0" i="1" dirty="0" smtClean="0"/>
              <a:t>ses </a:t>
            </a:r>
            <a:r>
              <a:rPr lang="fr-FR" b="0" i="1" dirty="0"/>
              <a:t>enfants</a:t>
            </a:r>
            <a:endParaRPr lang="fr-FR" dirty="0"/>
          </a:p>
        </p:txBody>
      </p:sp>
      <p:sp>
        <p:nvSpPr>
          <p:cNvPr id="3" name="Espace réservé du texte 2"/>
          <p:cNvSpPr>
            <a:spLocks noGrp="1"/>
          </p:cNvSpPr>
          <p:nvPr>
            <p:ph type="body" idx="2"/>
          </p:nvPr>
        </p:nvSpPr>
        <p:spPr>
          <a:xfrm>
            <a:off x="323528" y="2276872"/>
            <a:ext cx="2736304" cy="2016224"/>
          </a:xfrm>
        </p:spPr>
        <p:txBody>
          <a:bodyPr>
            <a:noAutofit/>
          </a:bodyPr>
          <a:lstStyle/>
          <a:p>
            <a:r>
              <a:rPr lang="fr-FR" sz="1800" dirty="0" smtClean="0"/>
              <a:t>Enluminure du ms 5193, fol.37 </a:t>
            </a:r>
          </a:p>
          <a:p>
            <a:r>
              <a:rPr lang="fr-FR" sz="1800" dirty="0" smtClean="0"/>
              <a:t>XVe siècle</a:t>
            </a:r>
            <a:br>
              <a:rPr lang="fr-FR" sz="1800" dirty="0" smtClean="0"/>
            </a:br>
            <a:r>
              <a:rPr lang="fr-FR" sz="1800" dirty="0" smtClean="0"/>
              <a:t>Jean</a:t>
            </a:r>
            <a:r>
              <a:rPr lang="fr-FR" sz="1800" i="1" dirty="0" smtClean="0"/>
              <a:t> </a:t>
            </a:r>
            <a:r>
              <a:rPr lang="fr-FR" sz="1800" dirty="0" smtClean="0"/>
              <a:t>Boccace</a:t>
            </a:r>
            <a:r>
              <a:rPr lang="fr-FR" sz="1800" i="1" dirty="0" smtClean="0"/>
              <a:t> </a:t>
            </a:r>
            <a:r>
              <a:rPr lang="fr-FR" sz="1800" dirty="0" smtClean="0"/>
              <a:t>(1313-1375) - </a:t>
            </a:r>
            <a:r>
              <a:rPr lang="fr-FR" sz="1800" i="1" dirty="0" smtClean="0"/>
              <a:t>Cas des nobles hommes et femmes</a:t>
            </a:r>
            <a:endParaRPr lang="fr-FR" sz="1800" dirty="0" smtClean="0"/>
          </a:p>
          <a:p>
            <a:r>
              <a:rPr lang="fr-FR" sz="1800" dirty="0" smtClean="0"/>
              <a:t>Paris, BNF</a:t>
            </a:r>
          </a:p>
        </p:txBody>
      </p:sp>
      <p:pic>
        <p:nvPicPr>
          <p:cNvPr id="11266" name="Picture 2" descr="http://visualiseur.bnf.fr/ConsulterElementNum?O=8021245&amp;E=JPEG&amp;Deb=1&amp;Fin=1&amp;Param=B"/>
          <p:cNvPicPr>
            <a:picLocks noChangeAspect="1" noChangeArrowheads="1"/>
          </p:cNvPicPr>
          <p:nvPr/>
        </p:nvPicPr>
        <p:blipFill>
          <a:blip r:embed="rId2" cstate="print"/>
          <a:srcRect/>
          <a:stretch>
            <a:fillRect/>
          </a:stretch>
        </p:blipFill>
        <p:spPr bwMode="auto">
          <a:xfrm>
            <a:off x="3131840" y="657225"/>
            <a:ext cx="4876800" cy="62007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338936" cy="1688232"/>
          </a:xfrm>
        </p:spPr>
        <p:txBody>
          <a:bodyPr>
            <a:normAutofit/>
          </a:bodyPr>
          <a:lstStyle/>
          <a:p>
            <a:r>
              <a:rPr lang="fr-FR" b="0" i="1" dirty="0"/>
              <a:t>Hécube, femme de Priam assiste au massacre de l'un de </a:t>
            </a:r>
            <a:r>
              <a:rPr lang="fr-FR" b="0" i="1" dirty="0" smtClean="0"/>
              <a:t>ses enfants (gros plan)</a:t>
            </a:r>
            <a:endParaRPr lang="fr-FR" dirty="0"/>
          </a:p>
        </p:txBody>
      </p:sp>
      <p:sp>
        <p:nvSpPr>
          <p:cNvPr id="3" name="Espace réservé du texte 2"/>
          <p:cNvSpPr>
            <a:spLocks noGrp="1"/>
          </p:cNvSpPr>
          <p:nvPr>
            <p:ph type="body" idx="2"/>
          </p:nvPr>
        </p:nvSpPr>
        <p:spPr>
          <a:xfrm>
            <a:off x="323528" y="2276872"/>
            <a:ext cx="2736304" cy="2016224"/>
          </a:xfrm>
        </p:spPr>
        <p:txBody>
          <a:bodyPr>
            <a:noAutofit/>
          </a:bodyPr>
          <a:lstStyle/>
          <a:p>
            <a:r>
              <a:rPr lang="fr-FR" sz="1800" dirty="0" smtClean="0"/>
              <a:t>Enluminure du ms 5193, fol.37 </a:t>
            </a:r>
          </a:p>
          <a:p>
            <a:r>
              <a:rPr lang="fr-FR" sz="1800" dirty="0" smtClean="0"/>
              <a:t>XVe siècle</a:t>
            </a:r>
            <a:br>
              <a:rPr lang="fr-FR" sz="1800" dirty="0" smtClean="0"/>
            </a:br>
            <a:r>
              <a:rPr lang="fr-FR" sz="1800" dirty="0" smtClean="0"/>
              <a:t>Jean</a:t>
            </a:r>
            <a:r>
              <a:rPr lang="fr-FR" sz="1800" i="1" dirty="0" smtClean="0"/>
              <a:t> </a:t>
            </a:r>
            <a:r>
              <a:rPr lang="fr-FR" sz="1800" dirty="0" smtClean="0"/>
              <a:t>Boccace</a:t>
            </a:r>
            <a:r>
              <a:rPr lang="fr-FR" sz="1800" i="1" dirty="0" smtClean="0"/>
              <a:t> </a:t>
            </a:r>
            <a:r>
              <a:rPr lang="fr-FR" sz="1800" dirty="0" smtClean="0"/>
              <a:t>(1313-1375) - </a:t>
            </a:r>
            <a:r>
              <a:rPr lang="fr-FR" sz="1800" i="1" dirty="0" smtClean="0"/>
              <a:t>Cas des nobles hommes et femmes</a:t>
            </a:r>
            <a:endParaRPr lang="fr-FR" sz="1800" dirty="0" smtClean="0"/>
          </a:p>
          <a:p>
            <a:r>
              <a:rPr lang="fr-FR" sz="1800" dirty="0" smtClean="0"/>
              <a:t>Paris, BNF</a:t>
            </a:r>
          </a:p>
        </p:txBody>
      </p:sp>
      <p:pic>
        <p:nvPicPr>
          <p:cNvPr id="11266" name="Picture 2" descr="http://visualiseur.bnf.fr/ConsulterElementNum?O=8021245&amp;E=JPEG&amp;Deb=1&amp;Fin=1&amp;Param=B"/>
          <p:cNvPicPr>
            <a:picLocks noChangeAspect="1" noChangeArrowheads="1"/>
          </p:cNvPicPr>
          <p:nvPr/>
        </p:nvPicPr>
        <p:blipFill>
          <a:blip r:embed="rId2" cstate="print"/>
          <a:srcRect l="5906" t="23798" r="61610" b="49493"/>
          <a:stretch>
            <a:fillRect/>
          </a:stretch>
        </p:blipFill>
        <p:spPr bwMode="auto">
          <a:xfrm>
            <a:off x="3635896" y="2204864"/>
            <a:ext cx="2679950" cy="280176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3250704" cy="1173480"/>
          </a:xfrm>
        </p:spPr>
        <p:txBody>
          <a:bodyPr/>
          <a:lstStyle/>
          <a:p>
            <a:r>
              <a:rPr lang="fr-FR" b="0" i="1" dirty="0"/>
              <a:t>Hécube assiste au meurtre de Priam et de ses enfants</a:t>
            </a:r>
            <a:endParaRPr lang="fr-FR" dirty="0"/>
          </a:p>
        </p:txBody>
      </p:sp>
      <p:sp>
        <p:nvSpPr>
          <p:cNvPr id="3" name="Espace réservé du texte 2"/>
          <p:cNvSpPr>
            <a:spLocks noGrp="1"/>
          </p:cNvSpPr>
          <p:nvPr>
            <p:ph type="body" idx="2"/>
          </p:nvPr>
        </p:nvSpPr>
        <p:spPr>
          <a:xfrm>
            <a:off x="457200" y="1497416"/>
            <a:ext cx="3034680" cy="1715560"/>
          </a:xfrm>
        </p:spPr>
        <p:txBody>
          <a:bodyPr>
            <a:noAutofit/>
          </a:bodyPr>
          <a:lstStyle/>
          <a:p>
            <a:r>
              <a:rPr lang="fr-FR" sz="1800" dirty="0" smtClean="0"/>
              <a:t>Enluminure du ms Royal 16GV, fol.37 </a:t>
            </a:r>
          </a:p>
          <a:p>
            <a:r>
              <a:rPr lang="fr-FR" sz="1800" dirty="0" smtClean="0"/>
              <a:t>2eme quart du XVe siècle</a:t>
            </a:r>
            <a:br>
              <a:rPr lang="fr-FR" sz="1800" dirty="0" smtClean="0"/>
            </a:br>
            <a:r>
              <a:rPr lang="fr-FR" sz="1800" dirty="0" smtClean="0"/>
              <a:t>Boccace - </a:t>
            </a:r>
            <a:r>
              <a:rPr lang="fr-FR" sz="1800" i="1" dirty="0" smtClean="0"/>
              <a:t>De </a:t>
            </a:r>
            <a:r>
              <a:rPr lang="fr-FR" sz="1800" i="1" dirty="0" err="1" smtClean="0"/>
              <a:t>claris</a:t>
            </a:r>
            <a:r>
              <a:rPr lang="fr-FR" sz="1800" i="1" dirty="0" smtClean="0"/>
              <a:t> </a:t>
            </a:r>
            <a:r>
              <a:rPr lang="fr-FR" sz="1800" i="1" dirty="0" err="1" smtClean="0"/>
              <a:t>mulieribus</a:t>
            </a:r>
            <a:endParaRPr lang="fr-FR" sz="1800" dirty="0" smtClean="0"/>
          </a:p>
          <a:p>
            <a:r>
              <a:rPr lang="fr-FR" sz="1800" dirty="0" smtClean="0"/>
              <a:t>Londres, British Library</a:t>
            </a:r>
          </a:p>
        </p:txBody>
      </p:sp>
      <p:pic>
        <p:nvPicPr>
          <p:cNvPr id="9218" name="Picture 2" descr="Hecuba"/>
          <p:cNvPicPr>
            <a:picLocks noChangeAspect="1" noChangeArrowheads="1"/>
          </p:cNvPicPr>
          <p:nvPr/>
        </p:nvPicPr>
        <p:blipFill>
          <a:blip r:embed="rId2" cstate="print"/>
          <a:srcRect/>
          <a:stretch>
            <a:fillRect/>
          </a:stretch>
        </p:blipFill>
        <p:spPr bwMode="auto">
          <a:xfrm>
            <a:off x="3707904" y="404664"/>
            <a:ext cx="4160190" cy="61480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a:t>Hécube</a:t>
            </a:r>
            <a:endParaRPr lang="fr-FR" dirty="0"/>
          </a:p>
        </p:txBody>
      </p:sp>
      <p:sp>
        <p:nvSpPr>
          <p:cNvPr id="3" name="Espace réservé du texte 2"/>
          <p:cNvSpPr>
            <a:spLocks noGrp="1"/>
          </p:cNvSpPr>
          <p:nvPr>
            <p:ph type="body" idx="2"/>
          </p:nvPr>
        </p:nvSpPr>
        <p:spPr/>
        <p:txBody>
          <a:bodyPr>
            <a:normAutofit/>
          </a:bodyPr>
          <a:lstStyle/>
          <a:p>
            <a:r>
              <a:rPr lang="fr-FR" sz="1800" dirty="0" smtClean="0"/>
              <a:t>Gravure publiée par Guillaume Rouillé dans le </a:t>
            </a:r>
            <a:r>
              <a:rPr lang="fr-FR" sz="1800" i="1" dirty="0" err="1" smtClean="0"/>
              <a:t>Promptuarii</a:t>
            </a:r>
            <a:r>
              <a:rPr lang="fr-FR" sz="1800" i="1" dirty="0" smtClean="0"/>
              <a:t> </a:t>
            </a:r>
            <a:r>
              <a:rPr lang="fr-FR" sz="1800" i="1" dirty="0" err="1" smtClean="0"/>
              <a:t>iconum</a:t>
            </a:r>
            <a:r>
              <a:rPr lang="fr-FR" sz="1800" i="1" dirty="0" smtClean="0"/>
              <a:t> </a:t>
            </a:r>
            <a:r>
              <a:rPr lang="fr-FR" sz="1800" i="1" dirty="0" err="1" smtClean="0"/>
              <a:t>insigniorum</a:t>
            </a:r>
            <a:r>
              <a:rPr lang="fr-FR" sz="1800" dirty="0" smtClean="0"/>
              <a:t>(1553)</a:t>
            </a:r>
            <a:endParaRPr lang="fr-FR" sz="1800" dirty="0"/>
          </a:p>
        </p:txBody>
      </p:sp>
      <p:pic>
        <p:nvPicPr>
          <p:cNvPr id="6146" name="Picture 2" descr="File:Hecuba002.jpg"/>
          <p:cNvPicPr>
            <a:picLocks noChangeAspect="1" noChangeArrowheads="1"/>
          </p:cNvPicPr>
          <p:nvPr/>
        </p:nvPicPr>
        <p:blipFill>
          <a:blip r:embed="rId2" cstate="print"/>
          <a:srcRect/>
          <a:stretch>
            <a:fillRect/>
          </a:stretch>
        </p:blipFill>
        <p:spPr bwMode="auto">
          <a:xfrm>
            <a:off x="1619672" y="2348880"/>
            <a:ext cx="4114800" cy="40576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530624" cy="1832248"/>
          </a:xfrm>
        </p:spPr>
        <p:txBody>
          <a:bodyPr>
            <a:normAutofit/>
          </a:bodyPr>
          <a:lstStyle/>
          <a:p>
            <a:r>
              <a:rPr lang="fr-FR" b="0" i="1" dirty="0" smtClean="0"/>
              <a:t>Hécube assiste à l’Assassinat </a:t>
            </a:r>
            <a:r>
              <a:rPr lang="fr-FR" b="0" i="1" dirty="0"/>
              <a:t>de Priam et mort de Polyxène</a:t>
            </a:r>
            <a:endParaRPr lang="fr-FR" dirty="0"/>
          </a:p>
        </p:txBody>
      </p:sp>
      <p:sp>
        <p:nvSpPr>
          <p:cNvPr id="3" name="Espace réservé du texte 2"/>
          <p:cNvSpPr>
            <a:spLocks noGrp="1"/>
          </p:cNvSpPr>
          <p:nvPr>
            <p:ph type="body" idx="2"/>
          </p:nvPr>
        </p:nvSpPr>
        <p:spPr>
          <a:xfrm>
            <a:off x="467544" y="2204864"/>
            <a:ext cx="2232248" cy="1944216"/>
          </a:xfrm>
        </p:spPr>
        <p:txBody>
          <a:bodyPr>
            <a:normAutofit/>
          </a:bodyPr>
          <a:lstStyle/>
          <a:p>
            <a:r>
              <a:rPr lang="fr-FR" sz="1800" i="1" dirty="0" smtClean="0"/>
              <a:t>Maître François</a:t>
            </a:r>
          </a:p>
          <a:p>
            <a:r>
              <a:rPr lang="fr-FR" sz="1800" dirty="0" smtClean="0"/>
              <a:t>Enluminure du ms 50, fol.73 - 1463</a:t>
            </a:r>
            <a:br>
              <a:rPr lang="fr-FR" sz="1800" dirty="0" smtClean="0"/>
            </a:br>
            <a:r>
              <a:rPr lang="fr-FR" sz="1800" i="1" dirty="0" smtClean="0"/>
              <a:t>Miroir historial</a:t>
            </a:r>
            <a:endParaRPr lang="fr-FR" sz="1800" dirty="0" smtClean="0"/>
          </a:p>
          <a:p>
            <a:r>
              <a:rPr lang="fr-FR" sz="1800" dirty="0" smtClean="0"/>
              <a:t>Paris, BNF</a:t>
            </a:r>
          </a:p>
        </p:txBody>
      </p:sp>
      <p:pic>
        <p:nvPicPr>
          <p:cNvPr id="8194" name="Picture 2" descr="http://visualiseur.bnf.fr/ConsulterElementNum?O=7832973&amp;E=JPEG&amp;Deb=1&amp;Fin=1&amp;Param=B"/>
          <p:cNvPicPr>
            <a:picLocks noChangeAspect="1" noChangeArrowheads="1"/>
          </p:cNvPicPr>
          <p:nvPr/>
        </p:nvPicPr>
        <p:blipFill>
          <a:blip r:embed="rId2" cstate="print"/>
          <a:srcRect/>
          <a:stretch>
            <a:fillRect/>
          </a:stretch>
        </p:blipFill>
        <p:spPr bwMode="auto">
          <a:xfrm>
            <a:off x="3131840" y="404664"/>
            <a:ext cx="4876800" cy="62865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831299"/>
          </a:xfrm>
        </p:spPr>
        <p:txBody>
          <a:bodyPr>
            <a:normAutofit fontScale="90000"/>
          </a:bodyPr>
          <a:lstStyle/>
          <a:p>
            <a:r>
              <a:rPr lang="fr-FR" dirty="0" smtClean="0"/>
              <a:t>Hécube, </a:t>
            </a:r>
            <a:br>
              <a:rPr lang="fr-FR" dirty="0" smtClean="0"/>
            </a:br>
            <a:r>
              <a:rPr lang="fr-FR" dirty="0" smtClean="0"/>
              <a:t>mère de </a:t>
            </a:r>
            <a:r>
              <a:rPr lang="fr-FR" dirty="0" err="1" smtClean="0"/>
              <a:t>polyxène</a:t>
            </a:r>
            <a:r>
              <a:rPr lang="fr-FR" dirty="0" smtClean="0"/>
              <a:t> </a:t>
            </a:r>
            <a:br>
              <a:rPr lang="fr-FR" dirty="0" smtClean="0"/>
            </a:br>
            <a:r>
              <a:rPr lang="fr-FR" dirty="0" smtClean="0"/>
              <a:t>et de Polydore</a:t>
            </a:r>
            <a:endParaRPr lang="fr-FR" dirty="0"/>
          </a:p>
        </p:txBody>
      </p:sp>
      <p:sp>
        <p:nvSpPr>
          <p:cNvPr id="3" name="Espace réservé du texte 2"/>
          <p:cNvSpPr>
            <a:spLocks noGrp="1"/>
          </p:cNvSpPr>
          <p:nvPr>
            <p:ph type="body" idx="1"/>
          </p:nvPr>
        </p:nvSpPr>
        <p:spPr>
          <a:xfrm>
            <a:off x="1066800" y="1484784"/>
            <a:ext cx="6255488" cy="1163723"/>
          </a:xfrm>
        </p:spPr>
        <p:txBody>
          <a:bodyPr>
            <a:normAutofit/>
          </a:bodyPr>
          <a:lstStyle/>
          <a:p>
            <a:r>
              <a:rPr lang="fr-FR" dirty="0" smtClean="0"/>
              <a:t>Les motifs du la mise à mort de Polyxène et de la découverte du cadavre de Polydore; </a:t>
            </a:r>
          </a:p>
          <a:p>
            <a:r>
              <a:rPr lang="fr-FR" dirty="0" smtClean="0"/>
              <a:t>motif de </a:t>
            </a:r>
            <a:r>
              <a:rPr lang="fr-FR" dirty="0" err="1" smtClean="0"/>
              <a:t>Polymestor</a:t>
            </a:r>
            <a:r>
              <a:rPr lang="fr-FR" dirty="0" smtClean="0"/>
              <a:t> le traître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b="0" i="1" dirty="0" smtClean="0"/>
              <a:t>Le </a:t>
            </a:r>
            <a:r>
              <a:rPr lang="it-IT" b="0" i="1" dirty="0"/>
              <a:t>songe d'Hécube </a:t>
            </a:r>
            <a:endParaRPr lang="fr-FR" dirty="0"/>
          </a:p>
        </p:txBody>
      </p:sp>
      <p:sp>
        <p:nvSpPr>
          <p:cNvPr id="3" name="Espace réservé du texte 2"/>
          <p:cNvSpPr>
            <a:spLocks noGrp="1"/>
          </p:cNvSpPr>
          <p:nvPr>
            <p:ph type="body" idx="2"/>
          </p:nvPr>
        </p:nvSpPr>
        <p:spPr>
          <a:xfrm>
            <a:off x="467544" y="1556792"/>
            <a:ext cx="2808312" cy="1931584"/>
          </a:xfrm>
        </p:spPr>
        <p:txBody>
          <a:bodyPr>
            <a:noAutofit/>
          </a:bodyPr>
          <a:lstStyle/>
          <a:p>
            <a:r>
              <a:rPr lang="it-IT" sz="1800" dirty="0" smtClean="0"/>
              <a:t>Giulio Romano (1499-1549)</a:t>
            </a:r>
          </a:p>
          <a:p>
            <a:r>
              <a:rPr lang="fr-FR" sz="1800" dirty="0" smtClean="0"/>
              <a:t>Fresque</a:t>
            </a:r>
          </a:p>
          <a:p>
            <a:r>
              <a:rPr lang="fr-FR" sz="1800" dirty="0" smtClean="0"/>
              <a:t>Mantoue - </a:t>
            </a:r>
            <a:r>
              <a:rPr lang="fr-FR" sz="1800" dirty="0" err="1" smtClean="0"/>
              <a:t>Palazzo</a:t>
            </a:r>
            <a:r>
              <a:rPr lang="fr-FR" sz="1800" dirty="0" smtClean="0"/>
              <a:t> ducale - Salle de Troie</a:t>
            </a:r>
          </a:p>
        </p:txBody>
      </p:sp>
      <p:pic>
        <p:nvPicPr>
          <p:cNvPr id="20482" name="Picture 2" descr="http://upload.wikimedia.org/wikipedia/commons/0/03/Dream_hecuba_hi.jpg"/>
          <p:cNvPicPr>
            <a:picLocks noChangeAspect="1" noChangeArrowheads="1"/>
          </p:cNvPicPr>
          <p:nvPr/>
        </p:nvPicPr>
        <p:blipFill>
          <a:blip r:embed="rId2" cstate="print"/>
          <a:srcRect/>
          <a:stretch>
            <a:fillRect/>
          </a:stretch>
        </p:blipFill>
        <p:spPr bwMode="auto">
          <a:xfrm>
            <a:off x="3419872" y="908720"/>
            <a:ext cx="4286250" cy="479107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20688"/>
            <a:ext cx="7488832" cy="5262979"/>
          </a:xfrm>
          <a:prstGeom prst="rect">
            <a:avLst/>
          </a:prstGeom>
        </p:spPr>
        <p:txBody>
          <a:bodyPr wrap="square">
            <a:spAutoFit/>
          </a:bodyPr>
          <a:lstStyle/>
          <a:p>
            <a:r>
              <a:rPr lang="fr-FR" sz="2400" dirty="0" smtClean="0"/>
              <a:t>Le visage d’Hécube est penché vers le bas, le regard vague; elle est absorbée dans ses pensées, elle a l’air accablée de malheurs. Elle est allongée sur une sorte de divan  recouvert d’or et orné d’une tête de lion, ce qui montre son rang royal.</a:t>
            </a:r>
          </a:p>
          <a:p>
            <a:r>
              <a:rPr lang="fr-FR" sz="2400" dirty="0" smtClean="0"/>
              <a:t>Les représentations nues sont généralement réservés à des dieux ou des héros mythiques, comme ici. L’anatomie et les proportions sont étudiées de façon minutieuse. La nudité  symbolise surement la pureté d’Hécube et surement  la pureté  d’Hécube, la transparence de ses pensées. Le linge qui la recouvre est dans les tons clairs ce qui peut symboliser aussi la pureté. Au contraire le fond est noir, ce qui fait ressortir le personnage. </a:t>
            </a:r>
            <a:endParaRPr lang="fr-F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a:t>Les Grecs et Hécube</a:t>
            </a:r>
            <a:endParaRPr lang="fr-FR" dirty="0"/>
          </a:p>
        </p:txBody>
      </p:sp>
      <p:sp>
        <p:nvSpPr>
          <p:cNvPr id="3" name="Espace réservé du texte 2"/>
          <p:cNvSpPr>
            <a:spLocks noGrp="1"/>
          </p:cNvSpPr>
          <p:nvPr>
            <p:ph type="body" idx="2"/>
          </p:nvPr>
        </p:nvSpPr>
        <p:spPr>
          <a:xfrm>
            <a:off x="457200" y="1497416"/>
            <a:ext cx="7139136" cy="923472"/>
          </a:xfrm>
        </p:spPr>
        <p:txBody>
          <a:bodyPr>
            <a:noAutofit/>
          </a:bodyPr>
          <a:lstStyle/>
          <a:p>
            <a:r>
              <a:rPr lang="fr-FR" sz="1800" dirty="0" smtClean="0"/>
              <a:t>Bernard Salomon - </a:t>
            </a:r>
            <a:r>
              <a:rPr lang="fr-FR" sz="1800" i="1" dirty="0" smtClean="0"/>
              <a:t>Les Grecs et Hécube</a:t>
            </a:r>
            <a:r>
              <a:rPr lang="fr-FR" sz="1800" dirty="0" smtClean="0"/>
              <a:t/>
            </a:r>
            <a:br>
              <a:rPr lang="fr-FR" sz="1800" dirty="0" smtClean="0"/>
            </a:br>
            <a:r>
              <a:rPr lang="fr-FR" sz="1800" dirty="0" smtClean="0"/>
              <a:t>Gravure de </a:t>
            </a:r>
            <a:r>
              <a:rPr lang="fr-FR" sz="1800" i="1" dirty="0" smtClean="0"/>
              <a:t>La Métamorphose d’Ovide figurée</a:t>
            </a:r>
            <a:r>
              <a:rPr lang="fr-FR" sz="1800" dirty="0" smtClean="0"/>
              <a:t>, Lyon Tournes 1557</a:t>
            </a:r>
          </a:p>
          <a:p>
            <a:r>
              <a:rPr lang="fr-FR" sz="1800" dirty="0" smtClean="0"/>
              <a:t>Montpellier, Médiathèque centrale d’agglomération Émile Zola</a:t>
            </a:r>
            <a:endParaRPr lang="fr-FR" sz="1800" dirty="0"/>
          </a:p>
        </p:txBody>
      </p:sp>
      <p:pic>
        <p:nvPicPr>
          <p:cNvPr id="5122" name="Picture 2" descr="http://galatea.univ-tlse2.fr/pictura/UtpicturaServeur/Images/NePasOuvrir/1/A1897.jpg"/>
          <p:cNvPicPr>
            <a:picLocks noChangeAspect="1" noChangeArrowheads="1"/>
          </p:cNvPicPr>
          <p:nvPr/>
        </p:nvPicPr>
        <p:blipFill>
          <a:blip r:embed="rId2" cstate="print"/>
          <a:srcRect/>
          <a:stretch>
            <a:fillRect/>
          </a:stretch>
        </p:blipFill>
        <p:spPr bwMode="auto">
          <a:xfrm>
            <a:off x="1259632" y="2492896"/>
            <a:ext cx="5133975" cy="36195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Polymnestor</a:t>
            </a:r>
            <a:r>
              <a:rPr lang="fr-FR" i="1" dirty="0"/>
              <a:t> traître et avare</a:t>
            </a:r>
            <a:endParaRPr lang="fr-FR" dirty="0"/>
          </a:p>
        </p:txBody>
      </p:sp>
      <p:sp>
        <p:nvSpPr>
          <p:cNvPr id="3" name="Espace réservé du texte 2"/>
          <p:cNvSpPr>
            <a:spLocks noGrp="1"/>
          </p:cNvSpPr>
          <p:nvPr>
            <p:ph type="body" idx="2"/>
          </p:nvPr>
        </p:nvSpPr>
        <p:spPr>
          <a:xfrm>
            <a:off x="457200" y="1497416"/>
            <a:ext cx="7283152" cy="851464"/>
          </a:xfrm>
        </p:spPr>
        <p:txBody>
          <a:bodyPr>
            <a:noAutofit/>
          </a:bodyPr>
          <a:lstStyle/>
          <a:p>
            <a:r>
              <a:rPr lang="fr-FR" sz="1800" dirty="0" smtClean="0"/>
              <a:t>Bernard Salomon - </a:t>
            </a:r>
            <a:r>
              <a:rPr lang="fr-FR" sz="1800" i="1" dirty="0" err="1" smtClean="0"/>
              <a:t>Polymnestor</a:t>
            </a:r>
            <a:r>
              <a:rPr lang="fr-FR" sz="1800" i="1" dirty="0" smtClean="0"/>
              <a:t> traître et avare</a:t>
            </a:r>
            <a:r>
              <a:rPr lang="fr-FR" sz="1800" dirty="0" smtClean="0"/>
              <a:t/>
            </a:r>
            <a:br>
              <a:rPr lang="fr-FR" sz="1800" dirty="0" smtClean="0"/>
            </a:br>
            <a:r>
              <a:rPr lang="fr-FR" sz="1800" dirty="0" smtClean="0"/>
              <a:t>Gravure de </a:t>
            </a:r>
            <a:r>
              <a:rPr lang="fr-FR" sz="1800" i="1" dirty="0" smtClean="0"/>
              <a:t>La Métamorphose d’Ovide figurée</a:t>
            </a:r>
            <a:r>
              <a:rPr lang="fr-FR" sz="1800" dirty="0" smtClean="0"/>
              <a:t>, Lyon Tournes 1557</a:t>
            </a:r>
          </a:p>
          <a:p>
            <a:r>
              <a:rPr lang="fr-FR" sz="1800" dirty="0" smtClean="0"/>
              <a:t>Montpellier, Médiathèque centrale d’agglomération Émile Zola</a:t>
            </a:r>
            <a:endParaRPr lang="fr-FR" sz="1800" dirty="0"/>
          </a:p>
        </p:txBody>
      </p:sp>
      <p:pic>
        <p:nvPicPr>
          <p:cNvPr id="4098" name="Picture 2" descr="http://galatea.univ-tlse2.fr/pictura/UtpicturaServeur/Images/NePasOuvrir/2/A2031.jpg"/>
          <p:cNvPicPr>
            <a:picLocks noChangeAspect="1" noChangeArrowheads="1"/>
          </p:cNvPicPr>
          <p:nvPr/>
        </p:nvPicPr>
        <p:blipFill>
          <a:blip r:embed="rId2" cstate="print"/>
          <a:srcRect/>
          <a:stretch>
            <a:fillRect/>
          </a:stretch>
        </p:blipFill>
        <p:spPr bwMode="auto">
          <a:xfrm>
            <a:off x="2555776" y="2492896"/>
            <a:ext cx="5133975" cy="3638551"/>
          </a:xfrm>
          <a:prstGeom prst="rect">
            <a:avLst/>
          </a:prstGeom>
          <a:noFill/>
        </p:spPr>
      </p:pic>
      <p:sp>
        <p:nvSpPr>
          <p:cNvPr id="5" name="Espace réservé du texte 2"/>
          <p:cNvSpPr txBox="1">
            <a:spLocks/>
          </p:cNvSpPr>
          <p:nvPr/>
        </p:nvSpPr>
        <p:spPr>
          <a:xfrm>
            <a:off x="323528" y="3933056"/>
            <a:ext cx="1793424" cy="2016224"/>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p>
            <a:pPr lvl="0">
              <a:buClr>
                <a:schemeClr val="tx2"/>
              </a:buClr>
              <a:buSzPct val="73000"/>
            </a:pPr>
            <a:r>
              <a:rPr lang="fr-FR" sz="1400" b="1" dirty="0"/>
              <a:t>Analyse de l’image :</a:t>
            </a:r>
            <a:r>
              <a:rPr lang="fr-FR" sz="1400" dirty="0" smtClean="0"/>
              <a:t/>
            </a:r>
            <a:br>
              <a:rPr lang="fr-FR" sz="1400" dirty="0" smtClean="0"/>
            </a:br>
            <a:r>
              <a:rPr lang="fr-FR" sz="1400" dirty="0"/>
              <a:t>    A gauche les Grecs entraînent Hécube captive loin de Troie. En haut à droite, </a:t>
            </a:r>
            <a:r>
              <a:rPr lang="fr-FR" sz="1400" dirty="0" err="1"/>
              <a:t>Polymestor</a:t>
            </a:r>
            <a:r>
              <a:rPr lang="fr-FR" sz="1400" dirty="0"/>
              <a:t> tue et précipite </a:t>
            </a:r>
            <a:r>
              <a:rPr lang="fr-FR" sz="1400" dirty="0" err="1"/>
              <a:t>Polydor</a:t>
            </a:r>
            <a:r>
              <a:rPr lang="fr-FR" sz="1400" dirty="0"/>
              <a:t> son pupille du haut d’une tour.</a:t>
            </a: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a:t>Le cadavre de Polydore</a:t>
            </a:r>
            <a:endParaRPr lang="fr-FR" dirty="0"/>
          </a:p>
        </p:txBody>
      </p:sp>
      <p:sp>
        <p:nvSpPr>
          <p:cNvPr id="3" name="Espace réservé du texte 2"/>
          <p:cNvSpPr>
            <a:spLocks noGrp="1"/>
          </p:cNvSpPr>
          <p:nvPr>
            <p:ph type="body" idx="2"/>
          </p:nvPr>
        </p:nvSpPr>
        <p:spPr>
          <a:xfrm>
            <a:off x="457200" y="1497416"/>
            <a:ext cx="6995120" cy="851464"/>
          </a:xfrm>
        </p:spPr>
        <p:txBody>
          <a:bodyPr>
            <a:noAutofit/>
          </a:bodyPr>
          <a:lstStyle/>
          <a:p>
            <a:r>
              <a:rPr lang="fr-FR" sz="1800" dirty="0" smtClean="0"/>
              <a:t>Bernard Salomon - </a:t>
            </a:r>
            <a:r>
              <a:rPr lang="fr-FR" sz="1800" i="1" dirty="0" smtClean="0"/>
              <a:t>Le cadavre de Polydore</a:t>
            </a:r>
            <a:r>
              <a:rPr lang="fr-FR" sz="1800" dirty="0" smtClean="0"/>
              <a:t/>
            </a:r>
            <a:br>
              <a:rPr lang="fr-FR" sz="1800" dirty="0" smtClean="0"/>
            </a:br>
            <a:r>
              <a:rPr lang="fr-FR" sz="1800" dirty="0" smtClean="0"/>
              <a:t>Gravure de </a:t>
            </a:r>
            <a:r>
              <a:rPr lang="fr-FR" sz="1800" i="1" dirty="0" smtClean="0"/>
              <a:t>La Métamorphose d’Ovide figurée</a:t>
            </a:r>
            <a:r>
              <a:rPr lang="fr-FR" sz="1800" dirty="0" smtClean="0"/>
              <a:t>, Lyon Tournes 1557</a:t>
            </a:r>
          </a:p>
          <a:p>
            <a:r>
              <a:rPr lang="fr-FR" sz="1800" dirty="0" smtClean="0"/>
              <a:t>Montpellier, Médiathèque centrale d’agglomération Émile Zola</a:t>
            </a:r>
          </a:p>
        </p:txBody>
      </p:sp>
      <p:pic>
        <p:nvPicPr>
          <p:cNvPr id="3074" name="Picture 2" descr="http://galatea.univ-tlse2.fr/pictura/UtpicturaServeur/Images/NePasOuvrir/2/A2032.jpg"/>
          <p:cNvPicPr>
            <a:picLocks noChangeAspect="1" noChangeArrowheads="1"/>
          </p:cNvPicPr>
          <p:nvPr/>
        </p:nvPicPr>
        <p:blipFill>
          <a:blip r:embed="rId2" cstate="print"/>
          <a:srcRect/>
          <a:stretch>
            <a:fillRect/>
          </a:stretch>
        </p:blipFill>
        <p:spPr bwMode="auto">
          <a:xfrm>
            <a:off x="1187624" y="2420888"/>
            <a:ext cx="5133975" cy="363855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824136"/>
          </a:xfrm>
        </p:spPr>
        <p:txBody>
          <a:bodyPr/>
          <a:lstStyle/>
          <a:p>
            <a:r>
              <a:rPr lang="fr-FR" i="1" dirty="0" err="1"/>
              <a:t>Polymnestor</a:t>
            </a:r>
            <a:r>
              <a:rPr lang="fr-FR" i="1" dirty="0"/>
              <a:t> reçoit vengeance</a:t>
            </a:r>
            <a:endParaRPr lang="fr-FR" dirty="0"/>
          </a:p>
        </p:txBody>
      </p:sp>
      <p:sp>
        <p:nvSpPr>
          <p:cNvPr id="3" name="Espace réservé du texte 2"/>
          <p:cNvSpPr>
            <a:spLocks noGrp="1"/>
          </p:cNvSpPr>
          <p:nvPr>
            <p:ph type="body" idx="2"/>
          </p:nvPr>
        </p:nvSpPr>
        <p:spPr>
          <a:xfrm>
            <a:off x="457200" y="1268760"/>
            <a:ext cx="7067128" cy="936104"/>
          </a:xfrm>
        </p:spPr>
        <p:txBody>
          <a:bodyPr>
            <a:noAutofit/>
          </a:bodyPr>
          <a:lstStyle/>
          <a:p>
            <a:r>
              <a:rPr lang="fr-FR" sz="1800" dirty="0" smtClean="0"/>
              <a:t>Bernard Salomon - </a:t>
            </a:r>
            <a:r>
              <a:rPr lang="fr-FR" sz="1800" i="1" dirty="0" err="1" smtClean="0"/>
              <a:t>Polymnestor</a:t>
            </a:r>
            <a:r>
              <a:rPr lang="fr-FR" sz="1800" i="1" dirty="0" smtClean="0"/>
              <a:t> reçoit vengeance</a:t>
            </a:r>
            <a:r>
              <a:rPr lang="fr-FR" sz="1800" dirty="0" smtClean="0"/>
              <a:t/>
            </a:r>
            <a:br>
              <a:rPr lang="fr-FR" sz="1800" dirty="0" smtClean="0"/>
            </a:br>
            <a:r>
              <a:rPr lang="fr-FR" sz="1800" dirty="0" smtClean="0"/>
              <a:t>Gravure de </a:t>
            </a:r>
            <a:r>
              <a:rPr lang="fr-FR" sz="1800" i="1" dirty="0" smtClean="0"/>
              <a:t>La Métamorphose d’Ovide figurée</a:t>
            </a:r>
            <a:r>
              <a:rPr lang="fr-FR" sz="1800" dirty="0" smtClean="0"/>
              <a:t>, Lyon Tournes 1557</a:t>
            </a:r>
          </a:p>
          <a:p>
            <a:r>
              <a:rPr lang="fr-FR" sz="1800" dirty="0" smtClean="0"/>
              <a:t>Montpellier, Médiathèque centrale d’agglomération Émile Zola</a:t>
            </a:r>
          </a:p>
        </p:txBody>
      </p:sp>
      <p:pic>
        <p:nvPicPr>
          <p:cNvPr id="2050" name="Picture 2" descr="http://galatea.univ-tlse2.fr/pictura/UtpicturaServeur/Images/NePasOuvrir/1/A1898.jpg"/>
          <p:cNvPicPr>
            <a:picLocks noChangeAspect="1" noChangeArrowheads="1"/>
          </p:cNvPicPr>
          <p:nvPr/>
        </p:nvPicPr>
        <p:blipFill>
          <a:blip r:embed="rId2" cstate="print"/>
          <a:srcRect/>
          <a:stretch>
            <a:fillRect/>
          </a:stretch>
        </p:blipFill>
        <p:spPr bwMode="auto">
          <a:xfrm>
            <a:off x="1259631" y="2420888"/>
            <a:ext cx="5704697" cy="403244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1" dirty="0"/>
              <a:t>Hécube et ses servantes font le deuil de Polydore</a:t>
            </a:r>
            <a:endParaRPr lang="fr-FR" dirty="0"/>
          </a:p>
        </p:txBody>
      </p:sp>
      <p:sp>
        <p:nvSpPr>
          <p:cNvPr id="3" name="Espace réservé du texte 2"/>
          <p:cNvSpPr>
            <a:spLocks noGrp="1"/>
          </p:cNvSpPr>
          <p:nvPr>
            <p:ph type="body" idx="2"/>
          </p:nvPr>
        </p:nvSpPr>
        <p:spPr>
          <a:xfrm>
            <a:off x="323528" y="1484784"/>
            <a:ext cx="7643192" cy="995480"/>
          </a:xfrm>
        </p:spPr>
        <p:txBody>
          <a:bodyPr>
            <a:noAutofit/>
          </a:bodyPr>
          <a:lstStyle/>
          <a:p>
            <a:r>
              <a:rPr lang="fr-FR" sz="1800" dirty="0" err="1" smtClean="0"/>
              <a:t>Peeter</a:t>
            </a:r>
            <a:r>
              <a:rPr lang="fr-FR" sz="1800" dirty="0" smtClean="0"/>
              <a:t> Van der </a:t>
            </a:r>
            <a:r>
              <a:rPr lang="fr-FR" sz="1800" dirty="0" err="1" smtClean="0"/>
              <a:t>Borcht</a:t>
            </a:r>
            <a:r>
              <a:rPr lang="fr-FR" sz="1800" dirty="0" smtClean="0"/>
              <a:t> - </a:t>
            </a:r>
            <a:r>
              <a:rPr lang="fr-FR" sz="1800" i="1" dirty="0" smtClean="0"/>
              <a:t>Hécube et ses servantes font le deuil de Polydore</a:t>
            </a:r>
            <a:r>
              <a:rPr lang="fr-FR" sz="1800" dirty="0" smtClean="0"/>
              <a:t/>
            </a:r>
            <a:br>
              <a:rPr lang="fr-FR" sz="1800" dirty="0" smtClean="0"/>
            </a:br>
            <a:r>
              <a:rPr lang="fr-FR" sz="1800" dirty="0" smtClean="0"/>
              <a:t>Estampe coloriée (deuxième moitié du XVIe siècle) - détail</a:t>
            </a:r>
          </a:p>
          <a:p>
            <a:r>
              <a:rPr lang="fr-FR" sz="1800" dirty="0" smtClean="0"/>
              <a:t>Lyon, Bibliothèque municipale</a:t>
            </a:r>
          </a:p>
        </p:txBody>
      </p:sp>
      <p:pic>
        <p:nvPicPr>
          <p:cNvPr id="1026" name="Picture 2" descr="http://www.mediterranees.net/mythes/troie/troyennes/hecube/images/borcht.jpg"/>
          <p:cNvPicPr>
            <a:picLocks noChangeAspect="1" noChangeArrowheads="1"/>
          </p:cNvPicPr>
          <p:nvPr/>
        </p:nvPicPr>
        <p:blipFill>
          <a:blip r:embed="rId2" cstate="print"/>
          <a:srcRect/>
          <a:stretch>
            <a:fillRect/>
          </a:stretch>
        </p:blipFill>
        <p:spPr bwMode="auto">
          <a:xfrm>
            <a:off x="2059099" y="2996952"/>
            <a:ext cx="3282715" cy="223224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752128"/>
          </a:xfrm>
        </p:spPr>
        <p:txBody>
          <a:bodyPr/>
          <a:lstStyle/>
          <a:p>
            <a:r>
              <a:rPr lang="fr-FR" b="0" i="1" dirty="0"/>
              <a:t>Hécube aveuglant </a:t>
            </a:r>
            <a:r>
              <a:rPr lang="fr-FR" b="0" i="1" dirty="0" err="1"/>
              <a:t>Polymestor</a:t>
            </a:r>
            <a:endParaRPr lang="fr-FR" dirty="0"/>
          </a:p>
        </p:txBody>
      </p:sp>
      <p:sp>
        <p:nvSpPr>
          <p:cNvPr id="3" name="Espace réservé du texte 2"/>
          <p:cNvSpPr>
            <a:spLocks noGrp="1"/>
          </p:cNvSpPr>
          <p:nvPr>
            <p:ph type="body" idx="2"/>
          </p:nvPr>
        </p:nvSpPr>
        <p:spPr>
          <a:xfrm>
            <a:off x="457200" y="1497416"/>
            <a:ext cx="1666528" cy="2003592"/>
          </a:xfrm>
        </p:spPr>
        <p:txBody>
          <a:bodyPr/>
          <a:lstStyle/>
          <a:p>
            <a:r>
              <a:rPr lang="fr-FR" dirty="0" smtClean="0"/>
              <a:t>Giuseppe Maria Crespi </a:t>
            </a:r>
            <a:r>
              <a:rPr lang="fr-FR" i="1" dirty="0" smtClean="0"/>
              <a:t> </a:t>
            </a:r>
            <a:r>
              <a:rPr lang="fr-FR" dirty="0" smtClean="0"/>
              <a:t>(début XVIIIe s)</a:t>
            </a:r>
          </a:p>
          <a:p>
            <a:r>
              <a:rPr lang="fr-FR" dirty="0" smtClean="0"/>
              <a:t>Bruxelles - Musées royaux des </a:t>
            </a:r>
            <a:r>
              <a:rPr lang="fr-FR" dirty="0" err="1" smtClean="0"/>
              <a:t>Beaux-Arts</a:t>
            </a:r>
            <a:endParaRPr lang="fr-FR" dirty="0" smtClean="0"/>
          </a:p>
        </p:txBody>
      </p:sp>
      <p:pic>
        <p:nvPicPr>
          <p:cNvPr id="51202" name="Picture 2" descr="http://www.wga.hu/art/c/crespi/giuseppe/hecuba.jpg"/>
          <p:cNvPicPr>
            <a:picLocks noChangeAspect="1" noChangeArrowheads="1"/>
          </p:cNvPicPr>
          <p:nvPr/>
        </p:nvPicPr>
        <p:blipFill>
          <a:blip r:embed="rId2" cstate="print"/>
          <a:srcRect/>
          <a:stretch>
            <a:fillRect/>
          </a:stretch>
        </p:blipFill>
        <p:spPr bwMode="auto">
          <a:xfrm>
            <a:off x="2267744" y="1052736"/>
            <a:ext cx="6203260" cy="58052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890664" cy="1173480"/>
          </a:xfrm>
        </p:spPr>
        <p:txBody>
          <a:bodyPr/>
          <a:lstStyle/>
          <a:p>
            <a:r>
              <a:rPr lang="fr-FR" b="0" i="1" dirty="0"/>
              <a:t>Hécube</a:t>
            </a:r>
            <a:endParaRPr lang="fr-FR" dirty="0"/>
          </a:p>
        </p:txBody>
      </p:sp>
      <p:sp>
        <p:nvSpPr>
          <p:cNvPr id="3" name="Espace réservé du texte 2"/>
          <p:cNvSpPr>
            <a:spLocks noGrp="1"/>
          </p:cNvSpPr>
          <p:nvPr>
            <p:ph type="body" idx="2"/>
          </p:nvPr>
        </p:nvSpPr>
        <p:spPr>
          <a:xfrm>
            <a:off x="457200" y="1497416"/>
            <a:ext cx="2818656" cy="2075600"/>
          </a:xfrm>
        </p:spPr>
        <p:txBody>
          <a:bodyPr>
            <a:noAutofit/>
          </a:bodyPr>
          <a:lstStyle/>
          <a:p>
            <a:r>
              <a:rPr lang="fr-FR" sz="1800" dirty="0" smtClean="0"/>
              <a:t>CHAUVEAU François (dessinateur, graveur)</a:t>
            </a:r>
          </a:p>
          <a:p>
            <a:r>
              <a:rPr lang="fr-FR" sz="1800" dirty="0" smtClean="0"/>
              <a:t>Estampe.</a:t>
            </a:r>
          </a:p>
          <a:p>
            <a:r>
              <a:rPr lang="fr-FR" sz="1800" dirty="0" smtClean="0"/>
              <a:t>Planche d'illustration extraite de l'ouvrage de M. de Scudéry - </a:t>
            </a:r>
            <a:r>
              <a:rPr lang="fr-FR" sz="1800" i="1" dirty="0" smtClean="0"/>
              <a:t>Les Femmes illustres</a:t>
            </a:r>
            <a:r>
              <a:rPr lang="fr-FR" sz="1800" dirty="0" smtClean="0"/>
              <a:t> (1644-45).</a:t>
            </a:r>
          </a:p>
        </p:txBody>
      </p:sp>
      <p:pic>
        <p:nvPicPr>
          <p:cNvPr id="41986" name="Picture 2" descr="http://www.culture.gouv.fr/Wave/image/joconde/0519/m051202_0005951_1.jpg"/>
          <p:cNvPicPr>
            <a:picLocks noChangeAspect="1" noChangeArrowheads="1"/>
          </p:cNvPicPr>
          <p:nvPr/>
        </p:nvPicPr>
        <p:blipFill>
          <a:blip r:embed="rId2" cstate="print"/>
          <a:srcRect/>
          <a:stretch>
            <a:fillRect/>
          </a:stretch>
        </p:blipFill>
        <p:spPr bwMode="auto">
          <a:xfrm>
            <a:off x="3635896" y="692696"/>
            <a:ext cx="4360470" cy="584644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macle.org/bloodwolf/tragediens/euripide/hecuba.jpg"/>
          <p:cNvPicPr>
            <a:picLocks noChangeAspect="1" noChangeArrowheads="1"/>
          </p:cNvPicPr>
          <p:nvPr/>
        </p:nvPicPr>
        <p:blipFill>
          <a:blip r:embed="rId2" cstate="print"/>
          <a:srcRect/>
          <a:stretch>
            <a:fillRect/>
          </a:stretch>
        </p:blipFill>
        <p:spPr bwMode="auto">
          <a:xfrm>
            <a:off x="4283968" y="980728"/>
            <a:ext cx="4608512" cy="4681537"/>
          </a:xfrm>
          <a:prstGeom prst="rect">
            <a:avLst/>
          </a:prstGeom>
          <a:noFill/>
          <a:ln w="9525">
            <a:noFill/>
            <a:miter lim="800000"/>
            <a:headEnd/>
            <a:tailEnd/>
          </a:ln>
        </p:spPr>
      </p:pic>
      <p:sp>
        <p:nvSpPr>
          <p:cNvPr id="6" name="ZoneTexte 5"/>
          <p:cNvSpPr txBox="1"/>
          <p:nvPr/>
        </p:nvSpPr>
        <p:spPr>
          <a:xfrm>
            <a:off x="251520" y="620688"/>
            <a:ext cx="3816350" cy="5940088"/>
          </a:xfrm>
          <a:prstGeom prst="rect">
            <a:avLst/>
          </a:prstGeom>
          <a:noFill/>
        </p:spPr>
        <p:txBody>
          <a:bodyPr>
            <a:spAutoFit/>
          </a:bodyPr>
          <a:lstStyle/>
          <a:p>
            <a:pPr algn="just" fontAlgn="auto">
              <a:spcBef>
                <a:spcPts val="0"/>
              </a:spcBef>
              <a:spcAft>
                <a:spcPts val="0"/>
              </a:spcAft>
              <a:defRPr/>
            </a:pPr>
            <a:r>
              <a:rPr lang="fr-FR" sz="2000" dirty="0" smtClean="0">
                <a:latin typeface="+mn-lt"/>
                <a:cs typeface="+mn-cs"/>
              </a:rPr>
              <a:t>Cette </a:t>
            </a:r>
            <a:r>
              <a:rPr lang="fr-FR" sz="2000" dirty="0">
                <a:latin typeface="+mn-lt"/>
                <a:cs typeface="+mn-cs"/>
              </a:rPr>
              <a:t>fresque représente </a:t>
            </a:r>
            <a:r>
              <a:rPr lang="fr-FR" sz="2000" dirty="0" smtClean="0">
                <a:latin typeface="+mn-lt"/>
                <a:cs typeface="+mn-cs"/>
              </a:rPr>
              <a:t>Hécube </a:t>
            </a:r>
            <a:r>
              <a:rPr lang="fr-FR" sz="2000" dirty="0">
                <a:latin typeface="+mn-lt"/>
                <a:cs typeface="+mn-cs"/>
              </a:rPr>
              <a:t>aveuglant </a:t>
            </a:r>
            <a:r>
              <a:rPr lang="fr-FR" sz="2000" dirty="0" err="1">
                <a:latin typeface="+mn-lt"/>
                <a:cs typeface="+mn-cs"/>
              </a:rPr>
              <a:t>Polymestor</a:t>
            </a:r>
            <a:r>
              <a:rPr lang="fr-FR" sz="2000" dirty="0">
                <a:latin typeface="+mn-lt"/>
                <a:cs typeface="+mn-cs"/>
              </a:rPr>
              <a:t>. </a:t>
            </a:r>
          </a:p>
          <a:p>
            <a:pPr algn="just" fontAlgn="auto">
              <a:spcBef>
                <a:spcPts val="0"/>
              </a:spcBef>
              <a:spcAft>
                <a:spcPts val="0"/>
              </a:spcAft>
              <a:defRPr/>
            </a:pPr>
            <a:r>
              <a:rPr lang="fr-FR" sz="2000" dirty="0">
                <a:latin typeface="+mn-lt"/>
                <a:cs typeface="+mn-cs"/>
              </a:rPr>
              <a:t>Nous pouvons voir </a:t>
            </a:r>
            <a:r>
              <a:rPr lang="fr-FR" sz="2000" dirty="0" err="1">
                <a:latin typeface="+mn-lt"/>
                <a:cs typeface="+mn-cs"/>
              </a:rPr>
              <a:t>Polymestor</a:t>
            </a:r>
            <a:r>
              <a:rPr lang="fr-FR" sz="2000" dirty="0">
                <a:latin typeface="+mn-lt"/>
                <a:cs typeface="+mn-cs"/>
              </a:rPr>
              <a:t> qui est déséquilibré, il tient sur un pied et est penché en arrière alors que </a:t>
            </a:r>
            <a:r>
              <a:rPr lang="fr-FR" sz="2000" dirty="0" smtClean="0">
                <a:latin typeface="+mn-lt"/>
                <a:cs typeface="+mn-cs"/>
              </a:rPr>
              <a:t>Hécube paraît </a:t>
            </a:r>
            <a:r>
              <a:rPr lang="fr-FR" sz="2000" dirty="0">
                <a:latin typeface="+mn-lt"/>
                <a:cs typeface="+mn-cs"/>
              </a:rPr>
              <a:t>stable sur ses deux pieds. De plus elle est aidée par un personnage dont on ne reconnait pas l’identité. Ce personnage tient </a:t>
            </a:r>
            <a:r>
              <a:rPr lang="fr-FR" sz="2000" dirty="0" err="1">
                <a:latin typeface="+mn-lt"/>
                <a:cs typeface="+mn-cs"/>
              </a:rPr>
              <a:t>Polymestor</a:t>
            </a:r>
            <a:r>
              <a:rPr lang="fr-FR" sz="2000" dirty="0">
                <a:latin typeface="+mn-lt"/>
                <a:cs typeface="+mn-cs"/>
              </a:rPr>
              <a:t> qui est figé comme s’il était pris par surprise. Nous pouvons aussi voir la lumière sur les habits des personnages qui donnent du mouvement au tableau grâce </a:t>
            </a:r>
            <a:r>
              <a:rPr lang="fr-FR" sz="2000" dirty="0" smtClean="0">
                <a:latin typeface="+mn-lt"/>
                <a:cs typeface="+mn-cs"/>
              </a:rPr>
              <a:t>au jeu des drapés</a:t>
            </a:r>
            <a:r>
              <a:rPr lang="fr-FR" sz="2000" dirty="0">
                <a:latin typeface="+mn-lt"/>
                <a:cs typeface="+mn-cs"/>
              </a:rPr>
              <a:t>. </a:t>
            </a:r>
          </a:p>
          <a:p>
            <a:pPr fontAlgn="auto">
              <a:spcBef>
                <a:spcPts val="0"/>
              </a:spcBef>
              <a:spcAft>
                <a:spcPts val="0"/>
              </a:spcAft>
              <a:defRPr/>
            </a:pPr>
            <a:endParaRPr lang="fr-FR" sz="2000" dirty="0">
              <a:latin typeface="+mn-l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746648" cy="1544216"/>
          </a:xfrm>
        </p:spPr>
        <p:txBody>
          <a:bodyPr>
            <a:normAutofit/>
          </a:bodyPr>
          <a:lstStyle/>
          <a:p>
            <a:r>
              <a:rPr lang="fr-FR" i="1" dirty="0"/>
              <a:t>Hécube découvre le corps de son fils Polydore</a:t>
            </a:r>
            <a:endParaRPr lang="fr-FR" dirty="0"/>
          </a:p>
        </p:txBody>
      </p:sp>
      <p:sp>
        <p:nvSpPr>
          <p:cNvPr id="3" name="Espace réservé du texte 2"/>
          <p:cNvSpPr>
            <a:spLocks noGrp="1"/>
          </p:cNvSpPr>
          <p:nvPr>
            <p:ph type="body" idx="2"/>
          </p:nvPr>
        </p:nvSpPr>
        <p:spPr>
          <a:xfrm>
            <a:off x="467544" y="1916832"/>
            <a:ext cx="2674640" cy="2880320"/>
          </a:xfrm>
        </p:spPr>
        <p:txBody>
          <a:bodyPr>
            <a:noAutofit/>
          </a:bodyPr>
          <a:lstStyle/>
          <a:p>
            <a:r>
              <a:rPr lang="fr-FR" sz="1800" dirty="0" smtClean="0"/>
              <a:t>Giovanni </a:t>
            </a:r>
            <a:r>
              <a:rPr lang="fr-FR" sz="1800" dirty="0" err="1" smtClean="0"/>
              <a:t>Battista</a:t>
            </a:r>
            <a:r>
              <a:rPr lang="fr-FR" sz="1800" dirty="0" smtClean="0"/>
              <a:t> - </a:t>
            </a:r>
            <a:r>
              <a:rPr lang="fr-FR" sz="1800" i="1" dirty="0" smtClean="0"/>
              <a:t>Hécube découvre le corps de son fils Polydore</a:t>
            </a:r>
            <a:r>
              <a:rPr lang="fr-FR" sz="1800" dirty="0" smtClean="0"/>
              <a:t> (vers 1798)</a:t>
            </a:r>
          </a:p>
          <a:p>
            <a:r>
              <a:rPr lang="fr-FR" sz="1800" dirty="0" smtClean="0"/>
              <a:t/>
            </a:r>
            <a:br>
              <a:rPr lang="fr-FR" sz="1800" dirty="0" smtClean="0"/>
            </a:br>
            <a:r>
              <a:rPr lang="fr-FR" sz="1800" dirty="0" smtClean="0"/>
              <a:t>Encre brune, lavis brun, pierre noire, plume (dessin), rehauts de blanc</a:t>
            </a:r>
          </a:p>
          <a:p>
            <a:r>
              <a:rPr lang="fr-FR" sz="1800" dirty="0" smtClean="0"/>
              <a:t>Paris, musée du Louvre</a:t>
            </a:r>
          </a:p>
        </p:txBody>
      </p:sp>
      <p:pic>
        <p:nvPicPr>
          <p:cNvPr id="50178" name="Picture 2" descr="http://www.photo.rmn.fr/LowRes2/TR1/FR9JPD/01-014579.jpg"/>
          <p:cNvPicPr>
            <a:picLocks noChangeAspect="1" noChangeArrowheads="1"/>
          </p:cNvPicPr>
          <p:nvPr/>
        </p:nvPicPr>
        <p:blipFill>
          <a:blip r:embed="rId2" cstate="print"/>
          <a:srcRect/>
          <a:stretch>
            <a:fillRect/>
          </a:stretch>
        </p:blipFill>
        <p:spPr bwMode="auto">
          <a:xfrm>
            <a:off x="3275856" y="666750"/>
            <a:ext cx="4829175" cy="61912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602632" cy="1173480"/>
          </a:xfrm>
        </p:spPr>
        <p:txBody>
          <a:bodyPr/>
          <a:lstStyle/>
          <a:p>
            <a:r>
              <a:rPr lang="fr-FR" dirty="0"/>
              <a:t>Hécube et Polyxène</a:t>
            </a:r>
          </a:p>
        </p:txBody>
      </p:sp>
      <p:sp>
        <p:nvSpPr>
          <p:cNvPr id="3" name="Espace réservé du texte 2"/>
          <p:cNvSpPr>
            <a:spLocks noGrp="1"/>
          </p:cNvSpPr>
          <p:nvPr>
            <p:ph type="body" idx="2"/>
          </p:nvPr>
        </p:nvSpPr>
        <p:spPr>
          <a:xfrm>
            <a:off x="457200" y="1497416"/>
            <a:ext cx="2602632" cy="2291624"/>
          </a:xfrm>
        </p:spPr>
        <p:txBody>
          <a:bodyPr>
            <a:normAutofit/>
          </a:bodyPr>
          <a:lstStyle/>
          <a:p>
            <a:r>
              <a:rPr lang="fr-FR" sz="1800" dirty="0" err="1" smtClean="0"/>
              <a:t>Merry</a:t>
            </a:r>
            <a:r>
              <a:rPr lang="fr-FR" sz="1800" dirty="0" smtClean="0"/>
              <a:t>-Joseph Blondel - </a:t>
            </a:r>
            <a:r>
              <a:rPr lang="fr-FR" sz="1800" i="1" dirty="0" smtClean="0"/>
              <a:t>Hécube et Polyxène</a:t>
            </a:r>
            <a:r>
              <a:rPr lang="fr-FR" sz="1800" dirty="0" smtClean="0"/>
              <a:t> (après 1814)</a:t>
            </a:r>
          </a:p>
          <a:p>
            <a:r>
              <a:rPr lang="fr-FR" sz="1800" dirty="0" smtClean="0"/>
              <a:t>Huile sur toile</a:t>
            </a:r>
          </a:p>
          <a:p>
            <a:r>
              <a:rPr lang="fr-FR" sz="1800" dirty="0" smtClean="0"/>
              <a:t>204.6 x 146.2 cm</a:t>
            </a:r>
          </a:p>
          <a:p>
            <a:r>
              <a:rPr lang="fr-FR" sz="1800" dirty="0" smtClean="0"/>
              <a:t>Los Angeles </a:t>
            </a:r>
            <a:r>
              <a:rPr lang="fr-FR" sz="1800" dirty="0" err="1" smtClean="0"/>
              <a:t>County</a:t>
            </a:r>
            <a:r>
              <a:rPr lang="fr-FR" sz="1800" dirty="0" smtClean="0"/>
              <a:t> </a:t>
            </a:r>
            <a:r>
              <a:rPr lang="fr-FR" sz="1800" dirty="0" err="1" smtClean="0"/>
              <a:t>Museum</a:t>
            </a:r>
            <a:r>
              <a:rPr lang="fr-FR" sz="1800" dirty="0" smtClean="0"/>
              <a:t> of Art</a:t>
            </a:r>
          </a:p>
        </p:txBody>
      </p:sp>
      <p:pic>
        <p:nvPicPr>
          <p:cNvPr id="48130" name="Picture 2" descr="Click to see image"/>
          <p:cNvPicPr>
            <a:picLocks noChangeAspect="1" noChangeArrowheads="1"/>
          </p:cNvPicPr>
          <p:nvPr/>
        </p:nvPicPr>
        <p:blipFill>
          <a:blip r:embed="rId2" cstate="print"/>
          <a:srcRect/>
          <a:stretch>
            <a:fillRect/>
          </a:stretch>
        </p:blipFill>
        <p:spPr bwMode="auto">
          <a:xfrm>
            <a:off x="3347864" y="548680"/>
            <a:ext cx="4514850" cy="609600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20688"/>
            <a:ext cx="7416824" cy="5632311"/>
          </a:xfrm>
          <a:prstGeom prst="rect">
            <a:avLst/>
          </a:prstGeom>
        </p:spPr>
        <p:txBody>
          <a:bodyPr wrap="square">
            <a:spAutoFit/>
          </a:bodyPr>
          <a:lstStyle/>
          <a:p>
            <a:r>
              <a:rPr lang="fr-FR" sz="2400" dirty="0" smtClean="0"/>
              <a:t>Cette toile représente la scène où Hécube tombe évanouie à l’annonce d’une funeste nouvelle, le sacrifice de sa fille Polyxène sur la tombe d’Achille. </a:t>
            </a:r>
          </a:p>
          <a:p>
            <a:r>
              <a:rPr lang="fr-FR" sz="2400" dirty="0" smtClean="0"/>
              <a:t>Sur ce tableau, ce qui nous frappe le plus est la pâleur du visage d’Hécube qui est le deuxième personnage. En effet, elle nous fait penser à celui d’un cadavre, ses membres ont l’air de l’abandonner et on à l’impression qu’elle est prête à tomber et que la servante présente derrière elle se prépare à la rattraper. Elle est si dévastée qu’on croit assister à sa propre mort. On arrive au summum de la tristesse, les pires craintes d’Hécube se réalisent car elle apprend qu’elle doit se séparer de sa dernière fille, après avoir déjà perdu tout ses autres enfants.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96752"/>
            <a:ext cx="7056784" cy="1938992"/>
          </a:xfrm>
          <a:prstGeom prst="rect">
            <a:avLst/>
          </a:prstGeom>
        </p:spPr>
        <p:txBody>
          <a:bodyPr wrap="square">
            <a:spAutoFit/>
          </a:bodyPr>
          <a:lstStyle/>
          <a:p>
            <a:r>
              <a:rPr lang="fr-FR" sz="2400" dirty="0" smtClean="0"/>
              <a:t>Concernant Polyxène elle semble résignée à accomplir son destin mais on voit sa tristesse de quitter sa mère dans sa position à genoux, comme si elle s’apprêtait à lui dire adieu pour affronter son funeste sort.</a:t>
            </a:r>
            <a:endParaRPr lang="fr-FR"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314600" cy="1544216"/>
          </a:xfrm>
        </p:spPr>
        <p:txBody>
          <a:bodyPr>
            <a:normAutofit/>
          </a:bodyPr>
          <a:lstStyle/>
          <a:p>
            <a:r>
              <a:rPr lang="fr-FR" i="1" dirty="0"/>
              <a:t>L'enlèvement de Polyxène par </a:t>
            </a:r>
            <a:r>
              <a:rPr lang="fr-FR" i="1" dirty="0" err="1"/>
              <a:t>Néoptolème</a:t>
            </a:r>
            <a:endParaRPr lang="fr-FR" dirty="0"/>
          </a:p>
        </p:txBody>
      </p:sp>
      <p:sp>
        <p:nvSpPr>
          <p:cNvPr id="3" name="Espace réservé du texte 2"/>
          <p:cNvSpPr>
            <a:spLocks noGrp="1"/>
          </p:cNvSpPr>
          <p:nvPr>
            <p:ph type="body" idx="2"/>
          </p:nvPr>
        </p:nvSpPr>
        <p:spPr>
          <a:xfrm>
            <a:off x="457200" y="1988840"/>
            <a:ext cx="2242592" cy="1800200"/>
          </a:xfrm>
        </p:spPr>
        <p:txBody>
          <a:bodyPr>
            <a:noAutofit/>
          </a:bodyPr>
          <a:lstStyle/>
          <a:p>
            <a:r>
              <a:rPr lang="fr-FR" sz="1800" dirty="0" err="1" smtClean="0"/>
              <a:t>Fio</a:t>
            </a:r>
            <a:r>
              <a:rPr lang="fr-FR" sz="1800" dirty="0" smtClean="0"/>
              <a:t> </a:t>
            </a:r>
            <a:r>
              <a:rPr lang="fr-FR" sz="1800" dirty="0" err="1" smtClean="0"/>
              <a:t>Fedi</a:t>
            </a:r>
            <a:r>
              <a:rPr lang="fr-FR" sz="1800" dirty="0" smtClean="0"/>
              <a:t> - </a:t>
            </a:r>
            <a:r>
              <a:rPr lang="fr-FR" sz="1800" i="1" dirty="0" smtClean="0"/>
              <a:t>L'enlèvement de Polyxène par </a:t>
            </a:r>
            <a:r>
              <a:rPr lang="fr-FR" sz="1800" i="1" dirty="0" err="1" smtClean="0"/>
              <a:t>Néoptolème</a:t>
            </a:r>
            <a:r>
              <a:rPr lang="fr-FR" sz="1800" dirty="0" smtClean="0"/>
              <a:t> (1866)</a:t>
            </a:r>
          </a:p>
          <a:p>
            <a:r>
              <a:rPr lang="fr-FR" sz="1800" dirty="0" smtClean="0"/>
              <a:t>Florence, Loggia dei </a:t>
            </a:r>
            <a:r>
              <a:rPr lang="fr-FR" sz="1800" dirty="0" err="1" smtClean="0"/>
              <a:t>Lanzi</a:t>
            </a:r>
            <a:endParaRPr lang="fr-FR" sz="1800" dirty="0" smtClean="0"/>
          </a:p>
        </p:txBody>
      </p:sp>
      <p:pic>
        <p:nvPicPr>
          <p:cNvPr id="4" name="Picture 2" descr="http://upload.wikimedia.org/wikipedia/commons/9/9c/Firenze.Loggia.Polyxena.JPG"/>
          <p:cNvPicPr>
            <a:picLocks noChangeAspect="1" noChangeArrowheads="1"/>
          </p:cNvPicPr>
          <p:nvPr/>
        </p:nvPicPr>
        <p:blipFill>
          <a:blip r:embed="rId2" cstate="print"/>
          <a:srcRect l="5003" t="18526" r="21201" b="-139"/>
          <a:stretch>
            <a:fillRect/>
          </a:stretch>
        </p:blipFill>
        <p:spPr bwMode="auto">
          <a:xfrm>
            <a:off x="3131839" y="404664"/>
            <a:ext cx="4905285" cy="645333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84666"/>
            <a:ext cx="748883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ahoma" pitchFamily="34" charset="0"/>
                <a:ea typeface="Times New Roman" pitchFamily="18" charset="0"/>
                <a:cs typeface="Tahoma" pitchFamily="34" charset="0"/>
              </a:rPr>
              <a:t>Cette sculpture représente le moment où </a:t>
            </a:r>
            <a:r>
              <a:rPr kumimoji="0" lang="fr-FR" sz="2400" b="0" i="0" u="none" strike="noStrike" cap="none" normalizeH="0" baseline="0" dirty="0" err="1" smtClean="0">
                <a:ln>
                  <a:noFill/>
                </a:ln>
                <a:effectLst/>
                <a:latin typeface="Tahoma" pitchFamily="34" charset="0"/>
                <a:ea typeface="Times New Roman" pitchFamily="18" charset="0"/>
                <a:cs typeface="Tahoma" pitchFamily="34" charset="0"/>
              </a:rPr>
              <a:t>Néoptolème</a:t>
            </a:r>
            <a:r>
              <a:rPr kumimoji="0" lang="fr-FR" sz="2400" b="0" i="0" u="none" strike="noStrike" cap="none" normalizeH="0" baseline="0" dirty="0" smtClean="0">
                <a:ln>
                  <a:noFill/>
                </a:ln>
                <a:effectLst/>
                <a:latin typeface="Tahoma" pitchFamily="34" charset="0"/>
                <a:ea typeface="Times New Roman" pitchFamily="18" charset="0"/>
                <a:cs typeface="Tahoma" pitchFamily="34" charset="0"/>
              </a:rPr>
              <a:t> emmène Polyxène pour la sacrifier sur la tombe d’Achille afin de le venger. </a:t>
            </a:r>
          </a:p>
          <a:p>
            <a:pPr lvl="0" fontAlgn="base">
              <a:spcBef>
                <a:spcPct val="0"/>
              </a:spcBef>
              <a:spcAft>
                <a:spcPct val="0"/>
              </a:spcAft>
            </a:pPr>
            <a:r>
              <a:rPr kumimoji="0" lang="fr-FR" sz="2400" b="0" i="0" u="none" strike="noStrike" cap="none" normalizeH="0" baseline="0" dirty="0" smtClean="0">
                <a:ln>
                  <a:noFill/>
                </a:ln>
                <a:effectLst/>
                <a:latin typeface="Tahoma" pitchFamily="34" charset="0"/>
                <a:ea typeface="Times New Roman" pitchFamily="18" charset="0"/>
                <a:cs typeface="Tahoma" pitchFamily="34" charset="0"/>
              </a:rPr>
              <a:t>En effet, dans la principale version du mythe, Achille est tombé amoureux de </a:t>
            </a:r>
            <a:r>
              <a:rPr lang="fr-FR" sz="2400" dirty="0" smtClean="0">
                <a:latin typeface="Tahoma" pitchFamily="34" charset="0"/>
                <a:ea typeface="Times New Roman" pitchFamily="18" charset="0"/>
                <a:cs typeface="Tahoma" pitchFamily="34" charset="0"/>
              </a:rPr>
              <a:t>Polyxène durant la guerre de Troie, </a:t>
            </a:r>
            <a:r>
              <a:rPr kumimoji="0" lang="fr-FR" sz="2400" b="0" i="0" u="none" strike="noStrike" cap="none" normalizeH="0" baseline="0" dirty="0" smtClean="0">
                <a:ln>
                  <a:noFill/>
                </a:ln>
                <a:effectLst/>
                <a:latin typeface="Tahoma" pitchFamily="34" charset="0"/>
                <a:ea typeface="Times New Roman" pitchFamily="18" charset="0"/>
                <a:cs typeface="Tahoma" pitchFamily="34" charset="0"/>
              </a:rPr>
              <a:t>dès leur première rencontre, au cours d’une trêve. </a:t>
            </a:r>
          </a:p>
          <a:p>
            <a:pPr lvl="0" fontAlgn="base">
              <a:spcBef>
                <a:spcPct val="0"/>
              </a:spcBef>
              <a:spcAft>
                <a:spcPct val="0"/>
              </a:spcAft>
            </a:pPr>
            <a:r>
              <a:rPr lang="fr-FR" sz="2400" smtClean="0"/>
              <a:t>Il </a:t>
            </a:r>
            <a:r>
              <a:rPr lang="fr-FR" sz="2400" dirty="0" smtClean="0"/>
              <a:t>la fit demander en mariage à Hector, frère de Polyxène. Hector la lui promit à condition qu'il trahît les Grecs. Indigné, Achille refusa la proposition, mais continua d'aimer Polyxène. Lorsque, accompagné de Polyxène, Priam vint réclamer le corps de son fils Hector, Achille lui renouvela sa demande et consentit à épouser sa fille en secret dans un temple d'Apollon. Pâris s'y rendit avec Priam et tua Achille. Elle fut immolée par les Grecs sur le tombeau d'Achille. </a:t>
            </a:r>
            <a:endParaRPr kumimoji="0" lang="fr-FR" sz="2400" b="0" i="0" u="none" strike="noStrike" cap="none" normalizeH="0" baseline="0" dirty="0" smtClean="0">
              <a:ln>
                <a:noFill/>
              </a:ln>
              <a:effectLst/>
              <a:latin typeface="Tahoma" pitchFamily="34" charset="0"/>
              <a:ea typeface="Calibri" pitchFamily="34" charset="0"/>
              <a:cs typeface="Tahom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785835"/>
            <a:ext cx="71287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ahoma" pitchFamily="34" charset="0"/>
                <a:ea typeface="Calibri" pitchFamily="34" charset="0"/>
                <a:cs typeface="Tahoma" pitchFamily="34" charset="0"/>
              </a:rPr>
              <a:t>Cette sculpture représente l’un des moments les plus tragiques de la pièce et à la fois la violence qui émane de </a:t>
            </a:r>
            <a:r>
              <a:rPr kumimoji="0" lang="fr-FR" sz="2400" b="0" i="0" u="none" strike="noStrike" cap="none" normalizeH="0" baseline="0" dirty="0" err="1" smtClean="0">
                <a:ln>
                  <a:noFill/>
                </a:ln>
                <a:effectLst/>
                <a:latin typeface="Tahoma" pitchFamily="34" charset="0"/>
                <a:ea typeface="Calibri" pitchFamily="34" charset="0"/>
                <a:cs typeface="Tahoma" pitchFamily="34" charset="0"/>
              </a:rPr>
              <a:t>Néoptolème</a:t>
            </a:r>
            <a:r>
              <a:rPr kumimoji="0" lang="fr-FR" sz="2400" b="0" i="0" u="none" strike="noStrike" cap="none" normalizeH="0" baseline="0" dirty="0" smtClean="0">
                <a:ln>
                  <a:noFill/>
                </a:ln>
                <a:effectLst/>
                <a:latin typeface="Tahoma" pitchFamily="34" charset="0"/>
                <a:ea typeface="Calibri" pitchFamily="34" charset="0"/>
                <a:cs typeface="Tahoma" pitchFamily="34" charset="0"/>
              </a:rPr>
              <a:t> car on voit qu’il est près a tout pour parvenir à ses fins, notamment à frapper une femme au sol, probablement Hécube, accrochée à sa fille, et suppliant </a:t>
            </a:r>
            <a:r>
              <a:rPr kumimoji="0" lang="fr-FR" sz="2400" b="0" i="0" u="none" strike="noStrike" cap="none" normalizeH="0" baseline="0" dirty="0" err="1" smtClean="0">
                <a:ln>
                  <a:noFill/>
                </a:ln>
                <a:effectLst/>
                <a:latin typeface="Tahoma" pitchFamily="34" charset="0"/>
                <a:ea typeface="Calibri" pitchFamily="34" charset="0"/>
                <a:cs typeface="Tahoma" pitchFamily="34" charset="0"/>
              </a:rPr>
              <a:t>Néoptolème</a:t>
            </a:r>
            <a:r>
              <a:rPr kumimoji="0" lang="fr-FR" sz="2400" b="0" i="0" u="none" strike="noStrike" cap="none" normalizeH="0" baseline="0" dirty="0" smtClean="0">
                <a:ln>
                  <a:noFill/>
                </a:ln>
                <a:effectLst/>
                <a:latin typeface="Tahoma" pitchFamily="34" charset="0"/>
                <a:ea typeface="Calibri" pitchFamily="34" charset="0"/>
                <a:cs typeface="Tahoma" pitchFamily="34" charset="0"/>
              </a:rPr>
              <a:t> de ne pas l’emmener: son geste montre son désespoir. Puis le mouvement de </a:t>
            </a:r>
            <a:r>
              <a:rPr kumimoji="0" lang="fr-FR" sz="2400" b="0" i="0" u="none" strike="noStrike" cap="none" normalizeH="0" baseline="0" dirty="0" err="1" smtClean="0">
                <a:ln>
                  <a:noFill/>
                </a:ln>
                <a:effectLst/>
                <a:latin typeface="Tahoma" pitchFamily="34" charset="0"/>
                <a:ea typeface="Calibri" pitchFamily="34" charset="0"/>
                <a:cs typeface="Tahoma" pitchFamily="34" charset="0"/>
              </a:rPr>
              <a:t>Néoptolème</a:t>
            </a:r>
            <a:r>
              <a:rPr kumimoji="0" lang="fr-FR" sz="2400" b="0" i="0" u="none" strike="noStrike" cap="none" normalizeH="0" baseline="0" dirty="0" smtClean="0">
                <a:ln>
                  <a:noFill/>
                </a:ln>
                <a:effectLst/>
                <a:latin typeface="Tahoma" pitchFamily="34" charset="0"/>
                <a:ea typeface="Calibri" pitchFamily="34" charset="0"/>
                <a:cs typeface="Tahoma" pitchFamily="34" charset="0"/>
              </a:rPr>
              <a:t>, le bras vers le haut nous fait comprendre qu’il rejette les supplications d’Hécube et semble déterminer à ramener Polyxène, enfin, celle-ci, n’essaye pas de se débattre, elle se résigne à son sort comme dans la pièce d’Euripide.</a:t>
            </a:r>
            <a:r>
              <a:rPr kumimoji="0" lang="fr-FR" sz="24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mort d’Hécube</a:t>
            </a:r>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2530624" cy="1173480"/>
          </a:xfrm>
        </p:spPr>
        <p:txBody>
          <a:bodyPr/>
          <a:lstStyle/>
          <a:p>
            <a:r>
              <a:rPr lang="fr-FR" b="0" i="1" dirty="0"/>
              <a:t>Mort </a:t>
            </a:r>
            <a:r>
              <a:rPr lang="fr-FR" b="0" i="1" dirty="0" smtClean="0"/>
              <a:t>d'Hécube (en bas)</a:t>
            </a:r>
            <a:endParaRPr lang="fr-FR" dirty="0"/>
          </a:p>
        </p:txBody>
      </p:sp>
      <p:sp>
        <p:nvSpPr>
          <p:cNvPr id="3" name="Espace réservé du texte 2"/>
          <p:cNvSpPr>
            <a:spLocks noGrp="1"/>
          </p:cNvSpPr>
          <p:nvPr>
            <p:ph type="body" idx="2"/>
          </p:nvPr>
        </p:nvSpPr>
        <p:spPr>
          <a:xfrm>
            <a:off x="251520" y="1497416"/>
            <a:ext cx="2880320" cy="1859576"/>
          </a:xfrm>
        </p:spPr>
        <p:txBody>
          <a:bodyPr>
            <a:noAutofit/>
          </a:bodyPr>
          <a:lstStyle/>
          <a:p>
            <a:r>
              <a:rPr lang="fr-FR" sz="1800" dirty="0" smtClean="0"/>
              <a:t>Enluminure du ms Royal 20DI, fol.172v </a:t>
            </a:r>
          </a:p>
          <a:p>
            <a:r>
              <a:rPr lang="fr-FR" sz="1800" dirty="0" smtClean="0"/>
              <a:t>2eme quart du XIVe siècle</a:t>
            </a:r>
            <a:br>
              <a:rPr lang="fr-FR" sz="1800" dirty="0" smtClean="0"/>
            </a:br>
            <a:r>
              <a:rPr lang="fr-FR" sz="1800" i="1" dirty="0" smtClean="0"/>
              <a:t>Histoire ancienne jusqu'à César</a:t>
            </a:r>
            <a:endParaRPr lang="fr-FR" sz="1800" dirty="0" smtClean="0"/>
          </a:p>
          <a:p>
            <a:r>
              <a:rPr lang="fr-FR" sz="1800" dirty="0" smtClean="0"/>
              <a:t>Londres, British Library</a:t>
            </a:r>
          </a:p>
        </p:txBody>
      </p:sp>
      <p:pic>
        <p:nvPicPr>
          <p:cNvPr id="15362" name="Picture 2" descr="Deaths of Polyxena and Hecuba"/>
          <p:cNvPicPr>
            <a:picLocks noChangeAspect="1" noChangeArrowheads="1"/>
          </p:cNvPicPr>
          <p:nvPr/>
        </p:nvPicPr>
        <p:blipFill>
          <a:blip r:embed="rId2" cstate="print"/>
          <a:srcRect/>
          <a:stretch>
            <a:fillRect/>
          </a:stretch>
        </p:blipFill>
        <p:spPr bwMode="auto">
          <a:xfrm>
            <a:off x="3203848" y="0"/>
            <a:ext cx="4873752"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Hécube, </a:t>
            </a:r>
            <a:br>
              <a:rPr lang="fr-FR" dirty="0" smtClean="0"/>
            </a:br>
            <a:r>
              <a:rPr lang="fr-FR" dirty="0" smtClean="0"/>
              <a:t>mère de </a:t>
            </a:r>
            <a:r>
              <a:rPr lang="fr-FR" dirty="0" err="1" smtClean="0"/>
              <a:t>pâris</a:t>
            </a:r>
            <a:endParaRPr lang="fr-FR" dirty="0"/>
          </a:p>
        </p:txBody>
      </p:sp>
      <p:sp>
        <p:nvSpPr>
          <p:cNvPr id="3" name="Espace réservé du texte 2"/>
          <p:cNvSpPr>
            <a:spLocks noGrp="1"/>
          </p:cNvSpPr>
          <p:nvPr>
            <p:ph type="body" idx="1"/>
          </p:nvPr>
        </p:nvSpPr>
        <p:spPr/>
        <p:txBody>
          <a:bodyPr>
            <a:normAutofit/>
          </a:bodyPr>
          <a:lstStyle/>
          <a:p>
            <a:r>
              <a:rPr lang="fr-FR" dirty="0" smtClean="0"/>
              <a:t>Le motif de l’accueil de Pâris et Hélène par Priam et Hécube</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620688"/>
            <a:ext cx="2530624" cy="792088"/>
          </a:xfrm>
        </p:spPr>
        <p:txBody>
          <a:bodyPr/>
          <a:lstStyle/>
          <a:p>
            <a:r>
              <a:rPr lang="fr-FR" b="0" i="1" dirty="0"/>
              <a:t>Mort </a:t>
            </a:r>
            <a:r>
              <a:rPr lang="fr-FR" b="0" i="1" dirty="0" smtClean="0"/>
              <a:t>d'Hécube (gros plan)</a:t>
            </a:r>
            <a:endParaRPr lang="fr-FR" dirty="0"/>
          </a:p>
        </p:txBody>
      </p:sp>
      <p:sp>
        <p:nvSpPr>
          <p:cNvPr id="3" name="Espace réservé du texte 2"/>
          <p:cNvSpPr>
            <a:spLocks noGrp="1"/>
          </p:cNvSpPr>
          <p:nvPr>
            <p:ph type="body" idx="2"/>
          </p:nvPr>
        </p:nvSpPr>
        <p:spPr>
          <a:xfrm>
            <a:off x="1691680" y="1484784"/>
            <a:ext cx="4176464" cy="1211504"/>
          </a:xfrm>
        </p:spPr>
        <p:txBody>
          <a:bodyPr>
            <a:noAutofit/>
          </a:bodyPr>
          <a:lstStyle/>
          <a:p>
            <a:r>
              <a:rPr lang="fr-FR" sz="1800" dirty="0" smtClean="0"/>
              <a:t>Enluminure du ms Royal 20DI, fol.172v </a:t>
            </a:r>
          </a:p>
          <a:p>
            <a:r>
              <a:rPr lang="fr-FR" sz="1800" dirty="0" smtClean="0"/>
              <a:t>2eme quart du XIVe siècle</a:t>
            </a:r>
            <a:br>
              <a:rPr lang="fr-FR" sz="1800" dirty="0" smtClean="0"/>
            </a:br>
            <a:r>
              <a:rPr lang="fr-FR" sz="1800" i="1" dirty="0" smtClean="0"/>
              <a:t>Histoire ancienne jusqu'à César</a:t>
            </a:r>
            <a:endParaRPr lang="fr-FR" sz="1800" dirty="0" smtClean="0"/>
          </a:p>
          <a:p>
            <a:r>
              <a:rPr lang="fr-FR" sz="1800" dirty="0" smtClean="0"/>
              <a:t>Londres, British Library</a:t>
            </a:r>
          </a:p>
        </p:txBody>
      </p:sp>
      <p:pic>
        <p:nvPicPr>
          <p:cNvPr id="15362" name="Picture 2" descr="Deaths of Polyxena and Hecuba"/>
          <p:cNvPicPr>
            <a:picLocks noChangeAspect="1" noChangeArrowheads="1"/>
          </p:cNvPicPr>
          <p:nvPr/>
        </p:nvPicPr>
        <p:blipFill>
          <a:blip r:embed="rId2" cstate="print"/>
          <a:srcRect l="7387" t="62600" r="11352" b="5901"/>
          <a:stretch>
            <a:fillRect/>
          </a:stretch>
        </p:blipFill>
        <p:spPr bwMode="auto">
          <a:xfrm>
            <a:off x="395537" y="2708920"/>
            <a:ext cx="7128792" cy="388843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Bibliographie</a:t>
            </a:r>
            <a:endParaRPr lang="fr-FR" dirty="0"/>
          </a:p>
        </p:txBody>
      </p:sp>
      <p:sp>
        <p:nvSpPr>
          <p:cNvPr id="6" name="Espace réservé du contenu 5"/>
          <p:cNvSpPr>
            <a:spLocks noGrp="1"/>
          </p:cNvSpPr>
          <p:nvPr>
            <p:ph idx="1"/>
          </p:nvPr>
        </p:nvSpPr>
        <p:spPr>
          <a:xfrm>
            <a:off x="457200" y="1609416"/>
            <a:ext cx="7427168" cy="4846320"/>
          </a:xfrm>
        </p:spPr>
        <p:txBody>
          <a:bodyPr/>
          <a:lstStyle/>
          <a:p>
            <a:r>
              <a:rPr lang="fr-FR" dirty="0" smtClean="0"/>
              <a:t>http://www.mediterranees.net/mythes/troie/troyennes/hecube/iconographie_hecube.html</a:t>
            </a:r>
          </a:p>
          <a:p>
            <a:r>
              <a:rPr lang="fr-FR" dirty="0" smtClean="0"/>
              <a:t>L’hydrie à figures noires (Achille trainant le corps d’Hector) : http://</a:t>
            </a:r>
            <a:r>
              <a:rPr lang="fr-FR" dirty="0" smtClean="0"/>
              <a:t>www.ephodia.eu/ceramiquegrecoitaliq/mythologie/mythologie_achille7.htm</a:t>
            </a:r>
          </a:p>
          <a:p>
            <a:r>
              <a:rPr lang="fr-FR" dirty="0" smtClean="0"/>
              <a:t>Avec la participation, pour le commentaire de certaines œuvres, d’élèves hellénistes de Terminale du Lycée Français de Tananarive, année 2012-2013</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destin de Pâris</a:t>
            </a:r>
            <a:endParaRPr lang="fr-FR" dirty="0"/>
          </a:p>
        </p:txBody>
      </p:sp>
      <p:sp>
        <p:nvSpPr>
          <p:cNvPr id="3" name="Espace réservé du contenu 2"/>
          <p:cNvSpPr>
            <a:spLocks noGrp="1"/>
          </p:cNvSpPr>
          <p:nvPr>
            <p:ph idx="1"/>
          </p:nvPr>
        </p:nvSpPr>
        <p:spPr/>
        <p:txBody>
          <a:bodyPr>
            <a:normAutofit/>
          </a:bodyPr>
          <a:lstStyle/>
          <a:p>
            <a:pPr marL="95250" indent="354013">
              <a:buNone/>
            </a:pPr>
            <a:r>
              <a:rPr lang="fr-FR" dirty="0" smtClean="0"/>
              <a:t>Pâris est le deuxième des  enfants de Priam, roi de Troie et de son épouse Hécube. Quelques temps avant sa naissance, les divins annoncèrent que cet enfant allait être la cause de la ruine de la cité, il fut donc décidé de le tuer sur le mont Ida, mais l’enfant par chance survit et fut recueilli par des bergers. Il devint un homme très beau et avec des grandes qualités sportives et il fut reconnu à nouveau comme un prince troyen.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destin de Pâris (suite)</a:t>
            </a:r>
            <a:endParaRPr lang="fr-FR" dirty="0"/>
          </a:p>
        </p:txBody>
      </p:sp>
      <p:sp>
        <p:nvSpPr>
          <p:cNvPr id="3" name="Espace réservé du contenu 2"/>
          <p:cNvSpPr>
            <a:spLocks noGrp="1"/>
          </p:cNvSpPr>
          <p:nvPr>
            <p:ph idx="1"/>
          </p:nvPr>
        </p:nvSpPr>
        <p:spPr/>
        <p:txBody>
          <a:bodyPr>
            <a:normAutofit/>
          </a:bodyPr>
          <a:lstStyle/>
          <a:p>
            <a:pPr marL="95250" indent="354013">
              <a:buNone/>
            </a:pPr>
            <a:r>
              <a:rPr lang="fr-FR" dirty="0" smtClean="0"/>
              <a:t>Un jour, alors qu’il gardait son troupeau, apparu les trois déesses Aphrodite, Héra et Athéna qui lui demandèrent qui était la plus belle. Il choisit Athéna qui lui offrit, en retour l’amour d’Hélène femme de Ménélas,  et quelque temps plus tard, Pâris qui était envoyé comme ambassadeur en Grèce, réussi à séduire Hélène et ils repartirent tous les deux à Troie.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destin de Pâris (suite)</a:t>
            </a:r>
            <a:endParaRPr lang="fr-FR" dirty="0"/>
          </a:p>
        </p:txBody>
      </p:sp>
      <p:sp>
        <p:nvSpPr>
          <p:cNvPr id="3" name="Espace réservé du contenu 2"/>
          <p:cNvSpPr>
            <a:spLocks noGrp="1"/>
          </p:cNvSpPr>
          <p:nvPr>
            <p:ph idx="1"/>
          </p:nvPr>
        </p:nvSpPr>
        <p:spPr/>
        <p:txBody>
          <a:bodyPr>
            <a:normAutofit/>
          </a:bodyPr>
          <a:lstStyle/>
          <a:p>
            <a:pPr marL="95250" indent="354013">
              <a:buNone/>
            </a:pPr>
            <a:r>
              <a:rPr lang="fr-FR" dirty="0" smtClean="0"/>
              <a:t>Comme le présage l’avait annoncé,  la prise d’Hélène par Pâris fut l’élément déclencheur de la guerre de Troie, qui marqua la fin de la cité. Il parvient à tuer le célèbre guerrier Achille par une de ses flèches qu’il lui plante dans le talon, seul point faible d’Achille selon la légende, mais malheureusement, Pâris meurt à son tour, d’une flèche, pendant la guerre de Troie. </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2212</TotalTime>
  <Words>1954</Words>
  <Application>Microsoft Office PowerPoint</Application>
  <PresentationFormat>Affichage à l'écran (4:3)</PresentationFormat>
  <Paragraphs>184</Paragraphs>
  <Slides>61</Slides>
  <Notes>0</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Opulent</vt:lpstr>
      <vt:lpstr>Iconographie d’Hécube</vt:lpstr>
      <vt:lpstr>Hécube,  épouse de Priam,  reine de Troie</vt:lpstr>
      <vt:lpstr>Hécube reine de Troie</vt:lpstr>
      <vt:lpstr>Hécube</vt:lpstr>
      <vt:lpstr>Hécube</vt:lpstr>
      <vt:lpstr>Hécube,  mère de pâris</vt:lpstr>
      <vt:lpstr>Le destin de Pâris</vt:lpstr>
      <vt:lpstr>Le destin de Pâris (suite)</vt:lpstr>
      <vt:lpstr>Le destin de Pâris (suite)</vt:lpstr>
      <vt:lpstr>Sur l’ordre de Priam,  hécube remet le petit Pâris à Agelaus pour qu’il l’emporte et le mette à mort</vt:lpstr>
      <vt:lpstr>Priam et Hécube accueillent Pâris et Hélène</vt:lpstr>
      <vt:lpstr>Priam et Hécube accueillent Pâris et Hélène (gros plan)</vt:lpstr>
      <vt:lpstr>Priam et Hécube accueillant Pâris et Hélène  à Troie</vt:lpstr>
      <vt:lpstr>Hécube,  mère de Polyxène</vt:lpstr>
      <vt:lpstr>Achille demandant à Hécube la main de Polyxène</vt:lpstr>
      <vt:lpstr>Diapositive 16</vt:lpstr>
      <vt:lpstr>Hécube,  mère d’Hector</vt:lpstr>
      <vt:lpstr>Hector enfilant son armure, entouré par Priam et Hécube</vt:lpstr>
      <vt:lpstr>Diapositive 19</vt:lpstr>
      <vt:lpstr>Priam et Hécube assistent au départ d'Hector</vt:lpstr>
      <vt:lpstr>Priam et Hécube assistent au départ d'Hector</vt:lpstr>
      <vt:lpstr>Le cadavre d'Hector traîné derrière le char d'Achille</vt:lpstr>
      <vt:lpstr>Diapositive 23</vt:lpstr>
      <vt:lpstr>Diapositive 24</vt:lpstr>
      <vt:lpstr>Diapositive 25</vt:lpstr>
      <vt:lpstr>La déploration d'Hector</vt:lpstr>
      <vt:lpstr>Les funérailles d’Hector</vt:lpstr>
      <vt:lpstr>La mort d'Hector</vt:lpstr>
      <vt:lpstr>Hécube,  symbole du malheur</vt:lpstr>
      <vt:lpstr>Priam assassiné par Néoptolème</vt:lpstr>
      <vt:lpstr>La mort de Priam</vt:lpstr>
      <vt:lpstr>Priam assassiné par Néoptolème  sous les yeux d'Hécube</vt:lpstr>
      <vt:lpstr>Hécube pleurant Troilus</vt:lpstr>
      <vt:lpstr>Hécube pleurant Troïlus (gros plan)</vt:lpstr>
      <vt:lpstr>Hécube pleurant ses enfants</vt:lpstr>
      <vt:lpstr>Hécube pleurant ses enfants  (gros plan)</vt:lpstr>
      <vt:lpstr>Hécube, femme de Priam assiste au massacre de l'un de  ses enfants</vt:lpstr>
      <vt:lpstr>Hécube, femme de Priam assiste au massacre de l'un de ses enfants (gros plan)</vt:lpstr>
      <vt:lpstr>Hécube assiste au meurtre de Priam et de ses enfants</vt:lpstr>
      <vt:lpstr>Hécube assiste à l’Assassinat de Priam et mort de Polyxène</vt:lpstr>
      <vt:lpstr>Hécube,  mère de polyxène  et de Polydore</vt:lpstr>
      <vt:lpstr>Le songe d'Hécube </vt:lpstr>
      <vt:lpstr>Diapositive 43</vt:lpstr>
      <vt:lpstr>Les Grecs et Hécube</vt:lpstr>
      <vt:lpstr>Polymnestor traître et avare</vt:lpstr>
      <vt:lpstr>Le cadavre de Polydore</vt:lpstr>
      <vt:lpstr>Polymnestor reçoit vengeance</vt:lpstr>
      <vt:lpstr>Hécube et ses servantes font le deuil de Polydore</vt:lpstr>
      <vt:lpstr>Hécube aveuglant Polymestor</vt:lpstr>
      <vt:lpstr>Diapositive 50</vt:lpstr>
      <vt:lpstr>Hécube découvre le corps de son fils Polydore</vt:lpstr>
      <vt:lpstr>Hécube et Polyxène</vt:lpstr>
      <vt:lpstr>Diapositive 53</vt:lpstr>
      <vt:lpstr>Diapositive 54</vt:lpstr>
      <vt:lpstr>L'enlèvement de Polyxène par Néoptolème</vt:lpstr>
      <vt:lpstr>Diapositive 56</vt:lpstr>
      <vt:lpstr>Diapositive 57</vt:lpstr>
      <vt:lpstr>La mort d’Hécube</vt:lpstr>
      <vt:lpstr>Mort d'Hécube (en bas)</vt:lpstr>
      <vt:lpstr>Mort d'Hécube (gros plan)</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Iconographie d’Hécube</dc:title>
  <dc:creator>Hélène Phan</dc:creator>
  <cp:lastModifiedBy>Hélène Phan</cp:lastModifiedBy>
  <cp:revision>246</cp:revision>
  <dcterms:created xsi:type="dcterms:W3CDTF">2012-01-22T19:28:52Z</dcterms:created>
  <dcterms:modified xsi:type="dcterms:W3CDTF">2013-12-12T13:04:24Z</dcterms:modified>
</cp:coreProperties>
</file>