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59" r:id="rId6"/>
    <p:sldId id="273" r:id="rId7"/>
    <p:sldId id="260" r:id="rId8"/>
    <p:sldId id="274" r:id="rId9"/>
    <p:sldId id="261" r:id="rId10"/>
    <p:sldId id="262" r:id="rId11"/>
    <p:sldId id="275" r:id="rId12"/>
    <p:sldId id="263" r:id="rId13"/>
    <p:sldId id="264" r:id="rId14"/>
    <p:sldId id="265" r:id="rId15"/>
    <p:sldId id="276" r:id="rId16"/>
    <p:sldId id="266" r:id="rId17"/>
    <p:sldId id="267" r:id="rId18"/>
    <p:sldId id="268" r:id="rId19"/>
    <p:sldId id="269" r:id="rId20"/>
    <p:sldId id="270" r:id="rId21"/>
    <p:sldId id="277" r:id="rId22"/>
    <p:sldId id="271" r:id="rId23"/>
    <p:sldId id="278" r:id="rId24"/>
    <p:sldId id="279" r:id="rId25"/>
    <p:sldId id="280" r:id="rId26"/>
    <p:sldId id="281" r:id="rId27"/>
    <p:sldId id="283" r:id="rId28"/>
    <p:sldId id="284" r:id="rId29"/>
    <p:sldId id="285" r:id="rId30"/>
    <p:sldId id="282" r:id="rId31"/>
    <p:sldId id="286" r:id="rId32"/>
    <p:sldId id="287" r:id="rId33"/>
    <p:sldId id="288" r:id="rId34"/>
    <p:sldId id="289" r:id="rId35"/>
    <p:sldId id="290" r:id="rId36"/>
    <p:sldId id="291" r:id="rId37"/>
    <p:sldId id="299" r:id="rId38"/>
    <p:sldId id="292" r:id="rId39"/>
    <p:sldId id="298" r:id="rId40"/>
    <p:sldId id="293" r:id="rId41"/>
    <p:sldId id="297" r:id="rId42"/>
    <p:sldId id="294" r:id="rId43"/>
    <p:sldId id="295" r:id="rId44"/>
    <p:sldId id="296"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9F00F64-B7E0-47FD-B8F1-640DA6225EA0}" type="datetimeFigureOut">
              <a:rPr lang="fr-FR" smtClean="0"/>
              <a:pPr/>
              <a:t>12/12/2013</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32081F8-6399-4070-BEB2-CCB1F02ACEA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2081F8-6399-4070-BEB2-CCB1F02ACEA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F9F00F64-B7E0-47FD-B8F1-640DA6225EA0}" type="datetimeFigureOut">
              <a:rPr lang="fr-FR" smtClean="0"/>
              <a:pPr/>
              <a:t>12/12/2013</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32081F8-6399-4070-BEB2-CCB1F02ACEA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32081F8-6399-4070-BEB2-CCB1F02ACEA4}"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2081F8-6399-4070-BEB2-CCB1F02ACEA4}"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F9F00F64-B7E0-47FD-B8F1-640DA6225EA0}" type="datetimeFigureOut">
              <a:rPr lang="fr-FR" smtClean="0"/>
              <a:pPr/>
              <a:t>12/12/2013</a:t>
            </a:fld>
            <a:endParaRPr lang="fr-FR"/>
          </a:p>
        </p:txBody>
      </p:sp>
      <p:sp>
        <p:nvSpPr>
          <p:cNvPr id="10" name="Espace réservé du numéro de diapositive 9"/>
          <p:cNvSpPr>
            <a:spLocks noGrp="1"/>
          </p:cNvSpPr>
          <p:nvPr>
            <p:ph type="sldNum" sz="quarter" idx="16"/>
          </p:nvPr>
        </p:nvSpPr>
        <p:spPr/>
        <p:txBody>
          <a:bodyPr rtlCol="0"/>
          <a:lstStyle/>
          <a:p>
            <a:fld id="{C32081F8-6399-4070-BEB2-CCB1F02ACEA4}"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F9F00F64-B7E0-47FD-B8F1-640DA6225EA0}" type="datetimeFigureOut">
              <a:rPr lang="fr-FR" smtClean="0"/>
              <a:pPr/>
              <a:t>12/12/2013</a:t>
            </a:fld>
            <a:endParaRPr lang="fr-FR"/>
          </a:p>
        </p:txBody>
      </p:sp>
      <p:sp>
        <p:nvSpPr>
          <p:cNvPr id="12" name="Espace réservé du numéro de diapositive 11"/>
          <p:cNvSpPr>
            <a:spLocks noGrp="1"/>
          </p:cNvSpPr>
          <p:nvPr>
            <p:ph type="sldNum" sz="quarter" idx="16"/>
          </p:nvPr>
        </p:nvSpPr>
        <p:spPr/>
        <p:txBody>
          <a:bodyPr rtlCol="0"/>
          <a:lstStyle/>
          <a:p>
            <a:fld id="{C32081F8-6399-4070-BEB2-CCB1F02ACEA4}"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32081F8-6399-4070-BEB2-CCB1F02ACEA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32081F8-6399-4070-BEB2-CCB1F02ACEA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9F00F64-B7E0-47FD-B8F1-640DA6225EA0}" type="datetimeFigureOut">
              <a:rPr lang="fr-FR" smtClean="0"/>
              <a:pPr/>
              <a:t>12/12/2013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32081F8-6399-4070-BEB2-CCB1F02ACEA4}"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F9F00F64-B7E0-47FD-B8F1-640DA6225EA0}" type="datetimeFigureOut">
              <a:rPr lang="fr-FR" smtClean="0"/>
              <a:pPr/>
              <a:t>12/12/2013</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32081F8-6399-4070-BEB2-CCB1F02ACEA4}"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F00F64-B7E0-47FD-B8F1-640DA6225EA0}" type="datetimeFigureOut">
              <a:rPr lang="fr-FR" smtClean="0"/>
              <a:pPr/>
              <a:t>12/12/2013</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2081F8-6399-4070-BEB2-CCB1F02ACEA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Iconographie de Polyxène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077200" cy="869950"/>
          </a:xfrm>
        </p:spPr>
        <p:txBody>
          <a:bodyPr>
            <a:normAutofit fontScale="90000"/>
          </a:bodyPr>
          <a:lstStyle/>
          <a:p>
            <a:r>
              <a:rPr lang="fr-FR" i="1" dirty="0" smtClean="0"/>
              <a:t>Polyxène poursuivie par deux guerriers</a:t>
            </a:r>
            <a:endParaRPr lang="fr-FR" dirty="0"/>
          </a:p>
        </p:txBody>
      </p:sp>
      <p:pic>
        <p:nvPicPr>
          <p:cNvPr id="36866" name="Picture 2" descr="http://www.photo.rmn.fr/LowRes2/TR1/9ZHBJ0/97-026480.jpg"/>
          <p:cNvPicPr>
            <a:picLocks noChangeAspect="1" noChangeArrowheads="1"/>
          </p:cNvPicPr>
          <p:nvPr/>
        </p:nvPicPr>
        <p:blipFill>
          <a:blip r:embed="rId2" cstate="print"/>
          <a:srcRect/>
          <a:stretch>
            <a:fillRect/>
          </a:stretch>
        </p:blipFill>
        <p:spPr bwMode="auto">
          <a:xfrm>
            <a:off x="1187624" y="1019174"/>
            <a:ext cx="7219950" cy="58388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Polyxène poursuivie par deux guerriers</a:t>
            </a:r>
            <a:endParaRPr lang="fr-FR" dirty="0"/>
          </a:p>
        </p:txBody>
      </p:sp>
      <p:sp>
        <p:nvSpPr>
          <p:cNvPr id="3" name="Espace réservé du texte 2"/>
          <p:cNvSpPr>
            <a:spLocks noGrp="1"/>
          </p:cNvSpPr>
          <p:nvPr>
            <p:ph type="body" idx="2"/>
          </p:nvPr>
        </p:nvSpPr>
        <p:spPr/>
        <p:txBody>
          <a:bodyPr>
            <a:normAutofit fontScale="92500" lnSpcReduction="10000"/>
          </a:bodyPr>
          <a:lstStyle/>
          <a:p>
            <a:r>
              <a:rPr lang="fr-FR" dirty="0" smtClean="0"/>
              <a:t>Amphore "pontique" à figures noires, v. 540-530 av. J.-C.</a:t>
            </a:r>
          </a:p>
          <a:p>
            <a:r>
              <a:rPr lang="fr-FR" dirty="0" smtClean="0"/>
              <a:t>Peintre du Silène (6e siècle av J.-C.)</a:t>
            </a:r>
          </a:p>
          <a:p>
            <a:r>
              <a:rPr lang="fr-FR" dirty="0" smtClean="0"/>
              <a:t/>
            </a:r>
            <a:br>
              <a:rPr lang="fr-FR" dirty="0" smtClean="0"/>
            </a:br>
            <a:r>
              <a:rPr lang="fr-FR" dirty="0" smtClean="0"/>
              <a:t>Hauteur : 0.380 m., Diamètre : 0.275 m.</a:t>
            </a:r>
          </a:p>
          <a:p>
            <a:r>
              <a:rPr lang="fr-FR" dirty="0" smtClean="0"/>
              <a:t>Paris, Louvre</a:t>
            </a:r>
          </a:p>
        </p:txBody>
      </p:sp>
      <p:pic>
        <p:nvPicPr>
          <p:cNvPr id="36866" name="Picture 2" descr="http://www.photo.rmn.fr/LowRes2/TR1/9ZHBJ0/97-026480.jpg"/>
          <p:cNvPicPr>
            <a:picLocks noChangeAspect="1" noChangeArrowheads="1"/>
          </p:cNvPicPr>
          <p:nvPr/>
        </p:nvPicPr>
        <p:blipFill>
          <a:blip r:embed="rId2" cstate="print"/>
          <a:srcRect/>
          <a:stretch>
            <a:fillRect/>
          </a:stretch>
        </p:blipFill>
        <p:spPr bwMode="auto">
          <a:xfrm>
            <a:off x="2843808" y="1700808"/>
            <a:ext cx="5575713" cy="45091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 sacrifice de Polyxène</a:t>
            </a:r>
            <a:endParaRPr lang="fr-FR" dirty="0"/>
          </a:p>
        </p:txBody>
      </p:sp>
      <p:sp>
        <p:nvSpPr>
          <p:cNvPr id="3" name="Espace réservé du texte 2"/>
          <p:cNvSpPr>
            <a:spLocks noGrp="1"/>
          </p:cNvSpPr>
          <p:nvPr>
            <p:ph type="body" idx="2"/>
          </p:nvPr>
        </p:nvSpPr>
        <p:spPr/>
        <p:txBody>
          <a:bodyPr/>
          <a:lstStyle/>
          <a:p>
            <a:r>
              <a:rPr lang="fr-FR" dirty="0" smtClean="0"/>
              <a:t>Sarcophage de Polyxène (vers 500 avant JC)</a:t>
            </a:r>
          </a:p>
          <a:p>
            <a:r>
              <a:rPr lang="fr-FR" dirty="0" smtClean="0"/>
              <a:t>Çanakkale - Musée archéologique (Turquie)</a:t>
            </a:r>
          </a:p>
        </p:txBody>
      </p:sp>
      <p:pic>
        <p:nvPicPr>
          <p:cNvPr id="35842" name="Picture 2" descr="http://arachne.uni-koeln.de/arachne/images/image.php?key=1451538&amp;width=500&amp;height=500&amp;rotation=0"/>
          <p:cNvPicPr>
            <a:picLocks noChangeAspect="1" noChangeArrowheads="1"/>
          </p:cNvPicPr>
          <p:nvPr/>
        </p:nvPicPr>
        <p:blipFill>
          <a:blip r:embed="rId2" cstate="print"/>
          <a:srcRect/>
          <a:stretch>
            <a:fillRect/>
          </a:stretch>
        </p:blipFill>
        <p:spPr bwMode="auto">
          <a:xfrm>
            <a:off x="2991131" y="1916832"/>
            <a:ext cx="5115626" cy="33123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3050"/>
            <a:ext cx="8496944" cy="869950"/>
          </a:xfrm>
        </p:spPr>
        <p:txBody>
          <a:bodyPr>
            <a:normAutofit fontScale="90000"/>
          </a:bodyPr>
          <a:lstStyle/>
          <a:p>
            <a:r>
              <a:rPr lang="fr-FR" i="1" dirty="0" smtClean="0"/>
              <a:t>Polyxène à la fontaine, guettée par Achille</a:t>
            </a:r>
            <a:endParaRPr lang="fr-FR" dirty="0"/>
          </a:p>
        </p:txBody>
      </p:sp>
      <p:sp>
        <p:nvSpPr>
          <p:cNvPr id="3" name="Espace réservé du texte 2"/>
          <p:cNvSpPr>
            <a:spLocks noGrp="1"/>
          </p:cNvSpPr>
          <p:nvPr>
            <p:ph type="body" idx="2"/>
          </p:nvPr>
        </p:nvSpPr>
        <p:spPr/>
        <p:txBody>
          <a:bodyPr/>
          <a:lstStyle/>
          <a:p>
            <a:r>
              <a:rPr lang="fr-FR" dirty="0" smtClean="0"/>
              <a:t>Lécythe attique à fond blanc, v. 480 av. JC (Italie méridionale)</a:t>
            </a:r>
          </a:p>
          <a:p>
            <a:r>
              <a:rPr lang="fr-FR" dirty="0" smtClean="0"/>
              <a:t>Peintre d'Athéna</a:t>
            </a:r>
          </a:p>
          <a:p>
            <a:r>
              <a:rPr lang="fr-FR" dirty="0" smtClean="0"/>
              <a:t>Dimensions:  H. 31 cm;     D. 10.50 cm</a:t>
            </a:r>
          </a:p>
          <a:p>
            <a:r>
              <a:rPr lang="fr-FR" dirty="0" smtClean="0"/>
              <a:t>Paris, Louvre</a:t>
            </a:r>
          </a:p>
        </p:txBody>
      </p:sp>
      <p:pic>
        <p:nvPicPr>
          <p:cNvPr id="34818" name="Picture 2" descr="File:Polyxene Louvre F366.jpg"/>
          <p:cNvPicPr>
            <a:picLocks noChangeAspect="1" noChangeArrowheads="1"/>
          </p:cNvPicPr>
          <p:nvPr/>
        </p:nvPicPr>
        <p:blipFill>
          <a:blip r:embed="rId2" cstate="print"/>
          <a:srcRect/>
          <a:stretch>
            <a:fillRect/>
          </a:stretch>
        </p:blipFill>
        <p:spPr bwMode="auto">
          <a:xfrm>
            <a:off x="3707904" y="980728"/>
            <a:ext cx="3895725" cy="57054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2"/>
          </p:nvPr>
        </p:nvSpPr>
        <p:spPr/>
        <p:txBody>
          <a:bodyPr/>
          <a:lstStyle/>
          <a:p>
            <a:endParaRPr lang="fr-FR"/>
          </a:p>
        </p:txBody>
      </p:sp>
      <p:pic>
        <p:nvPicPr>
          <p:cNvPr id="33794" name="Picture 2" descr="http://www.photo.rmn.fr/LowRes2/TR1/Z9X0DO/94-051518.jpg"/>
          <p:cNvPicPr>
            <a:picLocks noChangeAspect="1" noChangeArrowheads="1"/>
          </p:cNvPicPr>
          <p:nvPr/>
        </p:nvPicPr>
        <p:blipFill>
          <a:blip r:embed="rId2" cstate="print"/>
          <a:srcRect/>
          <a:stretch>
            <a:fillRect/>
          </a:stretch>
        </p:blipFill>
        <p:spPr bwMode="auto">
          <a:xfrm>
            <a:off x="1043608" y="980728"/>
            <a:ext cx="7219950" cy="571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t>Acamas</a:t>
            </a:r>
            <a:r>
              <a:rPr lang="fr-FR" i="1" dirty="0" smtClean="0"/>
              <a:t> entraîne Polyxène au supplice</a:t>
            </a:r>
            <a:endParaRPr lang="fr-FR" dirty="0"/>
          </a:p>
        </p:txBody>
      </p:sp>
      <p:sp>
        <p:nvSpPr>
          <p:cNvPr id="3" name="Espace réservé du texte 2"/>
          <p:cNvSpPr>
            <a:spLocks noGrp="1"/>
          </p:cNvSpPr>
          <p:nvPr>
            <p:ph type="body" idx="2"/>
          </p:nvPr>
        </p:nvSpPr>
        <p:spPr/>
        <p:txBody>
          <a:bodyPr>
            <a:normAutofit lnSpcReduction="10000"/>
          </a:bodyPr>
          <a:lstStyle/>
          <a:p>
            <a:r>
              <a:rPr lang="fr-FR" dirty="0" smtClean="0"/>
              <a:t>Coupe de l</a:t>
            </a:r>
            <a:r>
              <a:rPr lang="fr-FR" i="1" dirty="0" smtClean="0"/>
              <a:t>'</a:t>
            </a:r>
            <a:r>
              <a:rPr lang="fr-FR" i="1" dirty="0" err="1" smtClean="0"/>
              <a:t>Ilioupersis</a:t>
            </a:r>
            <a:r>
              <a:rPr lang="fr-FR" dirty="0" smtClean="0"/>
              <a:t> à figures rouges, v. 480 av. JC (détail)</a:t>
            </a:r>
          </a:p>
          <a:p>
            <a:r>
              <a:rPr lang="fr-FR" dirty="0" smtClean="0"/>
              <a:t>Peintre de </a:t>
            </a:r>
            <a:r>
              <a:rPr lang="fr-FR" dirty="0" err="1" smtClean="0"/>
              <a:t>Brygos</a:t>
            </a:r>
            <a:endParaRPr lang="fr-FR" dirty="0" smtClean="0"/>
          </a:p>
          <a:p>
            <a:r>
              <a:rPr lang="fr-FR" dirty="0" smtClean="0"/>
              <a:t/>
            </a:r>
            <a:br>
              <a:rPr lang="fr-FR" dirty="0" smtClean="0"/>
            </a:br>
            <a:r>
              <a:rPr lang="fr-FR" dirty="0" smtClean="0"/>
              <a:t>Longueur : 0.415 m. Diamètre : 0.332 m.</a:t>
            </a:r>
          </a:p>
          <a:p>
            <a:r>
              <a:rPr lang="fr-FR" dirty="0" smtClean="0"/>
              <a:t>Paris, Louvre</a:t>
            </a:r>
          </a:p>
        </p:txBody>
      </p:sp>
      <p:pic>
        <p:nvPicPr>
          <p:cNvPr id="33794" name="Picture 2" descr="http://www.photo.rmn.fr/LowRes2/TR1/Z9X0DO/94-051518.jpg"/>
          <p:cNvPicPr>
            <a:picLocks noChangeAspect="1" noChangeArrowheads="1"/>
          </p:cNvPicPr>
          <p:nvPr/>
        </p:nvPicPr>
        <p:blipFill>
          <a:blip r:embed="rId2" cstate="print"/>
          <a:srcRect/>
          <a:stretch>
            <a:fillRect/>
          </a:stretch>
        </p:blipFill>
        <p:spPr bwMode="auto">
          <a:xfrm>
            <a:off x="2483768" y="1556792"/>
            <a:ext cx="6333051" cy="501296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t>Troïlus</a:t>
            </a:r>
            <a:r>
              <a:rPr lang="fr-FR" i="1" dirty="0" smtClean="0"/>
              <a:t> et Polyxène surpris par Achille</a:t>
            </a:r>
            <a:endParaRPr lang="fr-FR" dirty="0"/>
          </a:p>
        </p:txBody>
      </p:sp>
      <p:sp>
        <p:nvSpPr>
          <p:cNvPr id="3" name="Espace réservé du texte 2"/>
          <p:cNvSpPr>
            <a:spLocks noGrp="1"/>
          </p:cNvSpPr>
          <p:nvPr>
            <p:ph type="body" idx="2"/>
          </p:nvPr>
        </p:nvSpPr>
        <p:spPr/>
        <p:txBody>
          <a:bodyPr/>
          <a:lstStyle/>
          <a:p>
            <a:r>
              <a:rPr lang="fr-FR" dirty="0" smtClean="0"/>
              <a:t>Camée romain en sardonyx, Ier s. avant JC</a:t>
            </a:r>
          </a:p>
          <a:p>
            <a:r>
              <a:rPr lang="fr-FR" dirty="0" smtClean="0"/>
              <a:t>Paris, Cabinet des Médailles</a:t>
            </a:r>
          </a:p>
        </p:txBody>
      </p:sp>
      <p:pic>
        <p:nvPicPr>
          <p:cNvPr id="32770" name="Picture 2" descr="File:CdM, troilo e polissena sorpresi da achille, sardonice, I sec. a.c..JPG"/>
          <p:cNvPicPr>
            <a:picLocks noChangeAspect="1" noChangeArrowheads="1"/>
          </p:cNvPicPr>
          <p:nvPr/>
        </p:nvPicPr>
        <p:blipFill>
          <a:blip r:embed="rId2" cstate="print"/>
          <a:srcRect/>
          <a:stretch>
            <a:fillRect/>
          </a:stretch>
        </p:blipFill>
        <p:spPr bwMode="auto">
          <a:xfrm>
            <a:off x="2373171" y="1556792"/>
            <a:ext cx="6442068" cy="50574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077200" cy="1196752"/>
          </a:xfrm>
        </p:spPr>
        <p:txBody>
          <a:bodyPr>
            <a:normAutofit fontScale="90000"/>
          </a:bodyPr>
          <a:lstStyle/>
          <a:p>
            <a:r>
              <a:rPr lang="fr-FR" dirty="0" smtClean="0"/>
              <a:t>Table iliaque du Capitole</a:t>
            </a:r>
            <a:br>
              <a:rPr lang="fr-FR" dirty="0" smtClean="0"/>
            </a:br>
            <a:r>
              <a:rPr lang="fr-FR" sz="1800" dirty="0" smtClean="0"/>
              <a:t>bas-relief illustrant des scènes des poèmes homériques et du Cycle épique – ici, de l’</a:t>
            </a:r>
            <a:r>
              <a:rPr lang="fr-FR" sz="1800" i="1" dirty="0" err="1" smtClean="0"/>
              <a:t>Ilioupersis</a:t>
            </a:r>
            <a:r>
              <a:rPr lang="fr-FR" sz="1800" dirty="0" smtClean="0"/>
              <a:t>, de l’</a:t>
            </a:r>
            <a:r>
              <a:rPr lang="fr-FR" sz="1800" i="1" dirty="0" smtClean="0"/>
              <a:t>Iliade</a:t>
            </a:r>
            <a:r>
              <a:rPr lang="fr-FR" sz="1800" dirty="0" smtClean="0"/>
              <a:t>, de la </a:t>
            </a:r>
            <a:r>
              <a:rPr lang="fr-FR" sz="1800" i="1" dirty="0" smtClean="0"/>
              <a:t>Petite Iliade</a:t>
            </a:r>
            <a:r>
              <a:rPr lang="fr-FR" sz="1800" dirty="0" smtClean="0"/>
              <a:t> et de l’</a:t>
            </a:r>
            <a:r>
              <a:rPr lang="fr-FR" sz="1800" i="1" dirty="0" err="1" smtClean="0"/>
              <a:t>Éthiopide</a:t>
            </a:r>
            <a:r>
              <a:rPr lang="fr-FR" sz="1800" dirty="0" smtClean="0"/>
              <a:t>. </a:t>
            </a:r>
            <a:endParaRPr lang="fr-FR" sz="1800" dirty="0"/>
          </a:p>
        </p:txBody>
      </p:sp>
      <p:sp>
        <p:nvSpPr>
          <p:cNvPr id="3" name="Espace réservé du texte 2"/>
          <p:cNvSpPr>
            <a:spLocks noGrp="1"/>
          </p:cNvSpPr>
          <p:nvPr>
            <p:ph type="body" idx="2"/>
          </p:nvPr>
        </p:nvSpPr>
        <p:spPr>
          <a:xfrm>
            <a:off x="0" y="1844824"/>
            <a:ext cx="1600200" cy="4343400"/>
          </a:xfrm>
        </p:spPr>
        <p:txBody>
          <a:bodyPr/>
          <a:lstStyle/>
          <a:p>
            <a:r>
              <a:rPr lang="fr-FR" dirty="0" smtClean="0"/>
              <a:t>Calcaire, œuvre romaine, Ier siècle av. J.-C.</a:t>
            </a:r>
          </a:p>
          <a:p>
            <a:r>
              <a:rPr lang="it-IT" b="1" dirty="0" smtClean="0"/>
              <a:t>Dimensions: </a:t>
            </a:r>
            <a:r>
              <a:rPr lang="it-IT" dirty="0" smtClean="0"/>
              <a:t>H. 25 cm (9 ¾ in.), W. 28 cm (11 in.)</a:t>
            </a:r>
          </a:p>
          <a:p>
            <a:r>
              <a:rPr lang="it-IT" dirty="0" smtClean="0"/>
              <a:t>Rome, Musées du Capitole, Palazzo Nuovo</a:t>
            </a:r>
          </a:p>
        </p:txBody>
      </p:sp>
      <p:pic>
        <p:nvPicPr>
          <p:cNvPr id="31746" name="Picture 2" descr="File:Tabula iliaca Musei Capitolini MC0316.jpg"/>
          <p:cNvPicPr>
            <a:picLocks noChangeAspect="1" noChangeArrowheads="1"/>
          </p:cNvPicPr>
          <p:nvPr/>
        </p:nvPicPr>
        <p:blipFill>
          <a:blip r:embed="rId2" cstate="print"/>
          <a:srcRect/>
          <a:stretch>
            <a:fillRect/>
          </a:stretch>
        </p:blipFill>
        <p:spPr bwMode="auto">
          <a:xfrm>
            <a:off x="1524000" y="1381125"/>
            <a:ext cx="7620000" cy="54768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 sacrifice de Polyxène </a:t>
            </a:r>
            <a:r>
              <a:rPr lang="fr-FR" dirty="0" smtClean="0"/>
              <a:t>(détail)</a:t>
            </a:r>
            <a:endParaRPr lang="fr-FR" dirty="0"/>
          </a:p>
        </p:txBody>
      </p:sp>
      <p:sp>
        <p:nvSpPr>
          <p:cNvPr id="3" name="Espace réservé du texte 2"/>
          <p:cNvSpPr>
            <a:spLocks noGrp="1"/>
          </p:cNvSpPr>
          <p:nvPr>
            <p:ph type="body" idx="2"/>
          </p:nvPr>
        </p:nvSpPr>
        <p:spPr/>
        <p:txBody>
          <a:bodyPr/>
          <a:lstStyle/>
          <a:p>
            <a:r>
              <a:rPr lang="fr-FR" dirty="0" smtClean="0"/>
              <a:t>Table iliaque du Capitole</a:t>
            </a:r>
            <a:endParaRPr lang="fr-FR" dirty="0"/>
          </a:p>
        </p:txBody>
      </p:sp>
      <p:pic>
        <p:nvPicPr>
          <p:cNvPr id="30722" name="Picture 2" descr="http://www.mediterranees.net/mythes/troie/troyennes/hecube/images/iliaca.jpg"/>
          <p:cNvPicPr>
            <a:picLocks noChangeAspect="1" noChangeArrowheads="1"/>
          </p:cNvPicPr>
          <p:nvPr/>
        </p:nvPicPr>
        <p:blipFill>
          <a:blip r:embed="rId2" cstate="print"/>
          <a:srcRect/>
          <a:stretch>
            <a:fillRect/>
          </a:stretch>
        </p:blipFill>
        <p:spPr bwMode="auto">
          <a:xfrm>
            <a:off x="4067944" y="2708920"/>
            <a:ext cx="1905000" cy="15335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Sarcophage d'Achille et Polyxène</a:t>
            </a:r>
            <a:endParaRPr lang="fr-FR" dirty="0"/>
          </a:p>
        </p:txBody>
      </p:sp>
      <p:sp>
        <p:nvSpPr>
          <p:cNvPr id="3" name="Espace réservé du texte 2"/>
          <p:cNvSpPr>
            <a:spLocks noGrp="1"/>
          </p:cNvSpPr>
          <p:nvPr>
            <p:ph type="body" idx="2"/>
          </p:nvPr>
        </p:nvSpPr>
        <p:spPr/>
        <p:txBody>
          <a:bodyPr/>
          <a:lstStyle/>
          <a:p>
            <a:r>
              <a:rPr lang="fr-FR" dirty="0" smtClean="0"/>
              <a:t>IIIe siècle après JC</a:t>
            </a:r>
          </a:p>
          <a:p>
            <a:r>
              <a:rPr lang="fr-FR" dirty="0" smtClean="0"/>
              <a:t>Madrid, Musée du Prado</a:t>
            </a:r>
          </a:p>
        </p:txBody>
      </p:sp>
      <p:pic>
        <p:nvPicPr>
          <p:cNvPr id="29698" name="Picture 2" descr="http://www.mediterranees.net/mythes/troie/troyennes/hecube/images/prado.jpg"/>
          <p:cNvPicPr>
            <a:picLocks noChangeAspect="1" noChangeArrowheads="1"/>
          </p:cNvPicPr>
          <p:nvPr/>
        </p:nvPicPr>
        <p:blipFill>
          <a:blip r:embed="rId2" cstate="print"/>
          <a:srcRect/>
          <a:stretch>
            <a:fillRect/>
          </a:stretch>
        </p:blipFill>
        <p:spPr bwMode="auto">
          <a:xfrm>
            <a:off x="3180865" y="2564904"/>
            <a:ext cx="3080111" cy="26642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995710"/>
          </a:xfrm>
        </p:spPr>
        <p:txBody>
          <a:bodyPr>
            <a:normAutofit fontScale="90000"/>
          </a:bodyPr>
          <a:lstStyle/>
          <a:p>
            <a:r>
              <a:rPr lang="fr-FR" i="1" dirty="0" smtClean="0"/>
              <a:t>Fuite de </a:t>
            </a:r>
            <a:r>
              <a:rPr lang="fr-FR" i="1" dirty="0" err="1" smtClean="0"/>
              <a:t>Troïlos</a:t>
            </a:r>
            <a:r>
              <a:rPr lang="fr-FR" i="1" dirty="0" smtClean="0"/>
              <a:t> et Polyxène devant l'embuscade d'Achille</a:t>
            </a:r>
            <a:endParaRPr lang="fr-FR" dirty="0"/>
          </a:p>
        </p:txBody>
      </p:sp>
      <p:sp>
        <p:nvSpPr>
          <p:cNvPr id="3" name="Espace réservé du texte 2"/>
          <p:cNvSpPr>
            <a:spLocks noGrp="1"/>
          </p:cNvSpPr>
          <p:nvPr>
            <p:ph type="body" idx="2"/>
          </p:nvPr>
        </p:nvSpPr>
        <p:spPr>
          <a:xfrm>
            <a:off x="609600" y="1752600"/>
            <a:ext cx="5330552" cy="1244352"/>
          </a:xfrm>
        </p:spPr>
        <p:txBody>
          <a:bodyPr>
            <a:normAutofit fontScale="85000" lnSpcReduction="20000"/>
          </a:bodyPr>
          <a:lstStyle/>
          <a:p>
            <a:pPr>
              <a:spcBef>
                <a:spcPts val="300"/>
              </a:spcBef>
              <a:spcAft>
                <a:spcPts val="300"/>
              </a:spcAft>
            </a:pPr>
            <a:r>
              <a:rPr lang="fr-FR" dirty="0" smtClean="0"/>
              <a:t>Peintre C</a:t>
            </a:r>
          </a:p>
          <a:p>
            <a:pPr>
              <a:spcBef>
                <a:spcPts val="300"/>
              </a:spcBef>
              <a:spcAft>
                <a:spcPts val="300"/>
              </a:spcAft>
            </a:pPr>
            <a:r>
              <a:rPr lang="fr-FR" dirty="0" smtClean="0"/>
              <a:t>Kylix attique à figures noires, v. 570-565 av. J.-C.</a:t>
            </a:r>
          </a:p>
          <a:p>
            <a:pPr>
              <a:spcBef>
                <a:spcPts val="300"/>
              </a:spcBef>
              <a:spcAft>
                <a:spcPts val="300"/>
              </a:spcAft>
            </a:pPr>
            <a:r>
              <a:rPr lang="fr-FR" dirty="0" smtClean="0"/>
              <a:t>Dimensions</a:t>
            </a:r>
            <a:r>
              <a:rPr lang="fr-FR" b="1" dirty="0" smtClean="0"/>
              <a:t>: </a:t>
            </a:r>
            <a:r>
              <a:rPr lang="fr-FR" dirty="0" smtClean="0"/>
              <a:t>H. 13.20 cm; D. 25.10 cm; L. 33 cm</a:t>
            </a:r>
          </a:p>
          <a:p>
            <a:pPr>
              <a:spcBef>
                <a:spcPts val="300"/>
              </a:spcBef>
              <a:spcAft>
                <a:spcPts val="300"/>
              </a:spcAft>
            </a:pPr>
            <a:r>
              <a:rPr lang="fr-FR" dirty="0" smtClean="0"/>
              <a:t>Paris, Louvre</a:t>
            </a:r>
          </a:p>
        </p:txBody>
      </p:sp>
      <p:pic>
        <p:nvPicPr>
          <p:cNvPr id="1030" name="Picture 6" descr="File:Polyxene Troilos Louvre CA6113.jpg"/>
          <p:cNvPicPr>
            <a:picLocks noChangeAspect="1" noChangeArrowheads="1"/>
          </p:cNvPicPr>
          <p:nvPr/>
        </p:nvPicPr>
        <p:blipFill>
          <a:blip r:embed="rId2" cstate="print"/>
          <a:srcRect/>
          <a:stretch>
            <a:fillRect/>
          </a:stretch>
        </p:blipFill>
        <p:spPr bwMode="auto">
          <a:xfrm>
            <a:off x="899592" y="3212976"/>
            <a:ext cx="7620000" cy="3143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4067944" cy="869950"/>
          </a:xfrm>
        </p:spPr>
        <p:txBody>
          <a:bodyPr/>
          <a:lstStyle/>
          <a:p>
            <a:r>
              <a:rPr lang="fr-FR" i="1" dirty="0" smtClean="0"/>
              <a:t>Mort de Polyxène</a:t>
            </a:r>
            <a:endParaRPr lang="fr-FR" dirty="0"/>
          </a:p>
        </p:txBody>
      </p:sp>
      <p:sp>
        <p:nvSpPr>
          <p:cNvPr id="3" name="Espace réservé du texte 2"/>
          <p:cNvSpPr>
            <a:spLocks noGrp="1"/>
          </p:cNvSpPr>
          <p:nvPr>
            <p:ph type="body" idx="2"/>
          </p:nvPr>
        </p:nvSpPr>
        <p:spPr>
          <a:xfrm>
            <a:off x="609600" y="1752600"/>
            <a:ext cx="2090192" cy="2468488"/>
          </a:xfrm>
        </p:spPr>
        <p:txBody>
          <a:bodyPr>
            <a:normAutofit fontScale="92500" lnSpcReduction="10000"/>
          </a:bodyPr>
          <a:lstStyle/>
          <a:p>
            <a:r>
              <a:rPr lang="fr-FR" dirty="0" smtClean="0"/>
              <a:t>Enluminure du ms Royal 20DI, fol.172v - 2eme quart du XIVe siècle</a:t>
            </a:r>
            <a:br>
              <a:rPr lang="fr-FR" dirty="0" smtClean="0"/>
            </a:br>
            <a:r>
              <a:rPr lang="fr-FR" i="1" dirty="0" smtClean="0"/>
              <a:t>Histoire ancienne jusqu'à César</a:t>
            </a:r>
            <a:endParaRPr lang="fr-FR" dirty="0" smtClean="0"/>
          </a:p>
          <a:p>
            <a:r>
              <a:rPr lang="fr-FR" dirty="0" smtClean="0"/>
              <a:t>Londres, British Library</a:t>
            </a:r>
          </a:p>
        </p:txBody>
      </p:sp>
      <p:pic>
        <p:nvPicPr>
          <p:cNvPr id="28674" name="Picture 2" descr="Deaths of Polyxena and Hecuba"/>
          <p:cNvPicPr>
            <a:picLocks noChangeAspect="1" noChangeArrowheads="1"/>
          </p:cNvPicPr>
          <p:nvPr/>
        </p:nvPicPr>
        <p:blipFill>
          <a:blip r:embed="rId2" cstate="print"/>
          <a:srcRect/>
          <a:stretch>
            <a:fillRect/>
          </a:stretch>
        </p:blipFill>
        <p:spPr bwMode="auto">
          <a:xfrm>
            <a:off x="3995936" y="260648"/>
            <a:ext cx="4688518" cy="6597352"/>
          </a:xfrm>
          <a:prstGeom prst="rect">
            <a:avLst/>
          </a:prstGeom>
          <a:noFill/>
        </p:spPr>
      </p:pic>
      <p:pic>
        <p:nvPicPr>
          <p:cNvPr id="5" name="Picture 2" descr="http://www.mediterranees.net/mythes/troie/troyennes/hecube/images/royal20DI_3.jpg"/>
          <p:cNvPicPr>
            <a:picLocks noChangeAspect="1" noChangeArrowheads="1"/>
          </p:cNvPicPr>
          <p:nvPr/>
        </p:nvPicPr>
        <p:blipFill>
          <a:blip r:embed="rId3" cstate="print"/>
          <a:srcRect/>
          <a:stretch>
            <a:fillRect/>
          </a:stretch>
        </p:blipFill>
        <p:spPr bwMode="auto">
          <a:xfrm>
            <a:off x="899592" y="4725144"/>
            <a:ext cx="1905000" cy="1352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Sacrifice de Polyxène</a:t>
            </a:r>
            <a:endParaRPr lang="fr-FR" dirty="0"/>
          </a:p>
        </p:txBody>
      </p:sp>
      <p:sp>
        <p:nvSpPr>
          <p:cNvPr id="3" name="Espace réservé du texte 2"/>
          <p:cNvSpPr>
            <a:spLocks noGrp="1"/>
          </p:cNvSpPr>
          <p:nvPr>
            <p:ph type="body" idx="2"/>
          </p:nvPr>
        </p:nvSpPr>
        <p:spPr>
          <a:xfrm>
            <a:off x="609600" y="1752600"/>
            <a:ext cx="1600200" cy="4700736"/>
          </a:xfrm>
        </p:spPr>
        <p:txBody>
          <a:bodyPr>
            <a:normAutofit lnSpcReduction="10000"/>
          </a:bodyPr>
          <a:lstStyle/>
          <a:p>
            <a:r>
              <a:rPr lang="fr-FR" i="1" dirty="0" smtClean="0"/>
              <a:t>Robinet </a:t>
            </a:r>
            <a:r>
              <a:rPr lang="fr-FR" i="1" dirty="0" err="1" smtClean="0"/>
              <a:t>Testart</a:t>
            </a:r>
            <a:r>
              <a:rPr lang="fr-FR" i="1" dirty="0" smtClean="0"/>
              <a:t>. Sacrifice de Polyxène fille de Priam, sur la tombe d'Achille par Pyrrhus, vêtu en guerrier.</a:t>
            </a:r>
          </a:p>
          <a:p>
            <a:r>
              <a:rPr lang="fr-FR" dirty="0" smtClean="0"/>
              <a:t>Enluminure du ms 599, fol.28 - XVe siècle</a:t>
            </a:r>
            <a:br>
              <a:rPr lang="fr-FR" dirty="0" smtClean="0"/>
            </a:br>
            <a:r>
              <a:rPr lang="fr-FR" dirty="0" smtClean="0"/>
              <a:t>Boccace - </a:t>
            </a:r>
            <a:r>
              <a:rPr lang="fr-FR" i="1" dirty="0" smtClean="0"/>
              <a:t>Des Dames de renom</a:t>
            </a:r>
            <a:endParaRPr lang="fr-FR" dirty="0" smtClean="0"/>
          </a:p>
          <a:p>
            <a:r>
              <a:rPr lang="fr-FR" dirty="0" smtClean="0"/>
              <a:t>Paris, BNF</a:t>
            </a:r>
          </a:p>
        </p:txBody>
      </p:sp>
      <p:pic>
        <p:nvPicPr>
          <p:cNvPr id="47108" name="Picture 4" descr="http://visualiseur.bnf.fr/ConsulterElementNum?O=7802647&amp;E=JPEG&amp;Deb=1&amp;Fin=1&amp;Param=B"/>
          <p:cNvPicPr>
            <a:picLocks noChangeAspect="1" noChangeArrowheads="1"/>
          </p:cNvPicPr>
          <p:nvPr/>
        </p:nvPicPr>
        <p:blipFill>
          <a:blip r:embed="rId2" cstate="print"/>
          <a:srcRect/>
          <a:stretch>
            <a:fillRect/>
          </a:stretch>
        </p:blipFill>
        <p:spPr bwMode="auto">
          <a:xfrm>
            <a:off x="2483768" y="1628800"/>
            <a:ext cx="6267450" cy="48768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4427984" cy="869950"/>
          </a:xfrm>
        </p:spPr>
        <p:txBody>
          <a:bodyPr>
            <a:normAutofit fontScale="90000"/>
          </a:bodyPr>
          <a:lstStyle/>
          <a:p>
            <a:r>
              <a:rPr lang="fr-FR" i="1" dirty="0" smtClean="0"/>
              <a:t>Sacrifice de Polyxène</a:t>
            </a:r>
            <a:endParaRPr lang="fr-FR" dirty="0"/>
          </a:p>
        </p:txBody>
      </p:sp>
      <p:sp>
        <p:nvSpPr>
          <p:cNvPr id="3" name="Espace réservé du texte 2"/>
          <p:cNvSpPr>
            <a:spLocks noGrp="1"/>
          </p:cNvSpPr>
          <p:nvPr>
            <p:ph type="body" idx="2"/>
          </p:nvPr>
        </p:nvSpPr>
        <p:spPr>
          <a:xfrm>
            <a:off x="609600" y="1752600"/>
            <a:ext cx="2018184" cy="4343400"/>
          </a:xfrm>
        </p:spPr>
        <p:txBody>
          <a:bodyPr>
            <a:normAutofit lnSpcReduction="10000"/>
          </a:bodyPr>
          <a:lstStyle/>
          <a:p>
            <a:r>
              <a:rPr lang="fr-FR" i="1" dirty="0" smtClean="0"/>
              <a:t>Maître des Cleres Femmes de Jean de Berry. Sacrifice de Polyxène, fille de Priam, par Pyrrhus sur la tombe d'Achille.</a:t>
            </a:r>
          </a:p>
          <a:p>
            <a:r>
              <a:rPr lang="fr-FR" dirty="0" smtClean="0"/>
              <a:t>Enluminure du ms 598, fol.47 - 1402-1403</a:t>
            </a:r>
            <a:br>
              <a:rPr lang="fr-FR" dirty="0" smtClean="0"/>
            </a:br>
            <a:r>
              <a:rPr lang="fr-FR" dirty="0" smtClean="0"/>
              <a:t>Boccace - </a:t>
            </a:r>
            <a:r>
              <a:rPr lang="fr-FR" i="1" dirty="0" smtClean="0"/>
              <a:t>Cas des nobles hommes et femmes</a:t>
            </a:r>
            <a:endParaRPr lang="fr-FR" dirty="0" smtClean="0"/>
          </a:p>
          <a:p>
            <a:r>
              <a:rPr lang="fr-FR" dirty="0" smtClean="0"/>
              <a:t>Paris, BNF</a:t>
            </a:r>
          </a:p>
        </p:txBody>
      </p:sp>
      <p:pic>
        <p:nvPicPr>
          <p:cNvPr id="27650" name="Picture 2" descr="http://visualiseur.bnf.fr/ConsulterElementNum?O=7904003&amp;E=JPEG&amp;Deb=1&amp;Fin=1&amp;Param=B"/>
          <p:cNvPicPr>
            <a:picLocks noChangeAspect="1" noChangeArrowheads="1"/>
          </p:cNvPicPr>
          <p:nvPr/>
        </p:nvPicPr>
        <p:blipFill>
          <a:blip r:embed="rId2" cstate="print"/>
          <a:srcRect/>
          <a:stretch>
            <a:fillRect/>
          </a:stretch>
        </p:blipFill>
        <p:spPr bwMode="auto">
          <a:xfrm>
            <a:off x="4267200" y="-28575"/>
            <a:ext cx="4876800" cy="68865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4860032" cy="869950"/>
          </a:xfrm>
        </p:spPr>
        <p:txBody>
          <a:bodyPr>
            <a:normAutofit/>
          </a:bodyPr>
          <a:lstStyle/>
          <a:p>
            <a:r>
              <a:rPr lang="fr-FR" sz="3600" i="1" dirty="0" smtClean="0"/>
              <a:t>Le sacrifice de Polyxène</a:t>
            </a:r>
            <a:endParaRPr lang="fr-FR" sz="3600" dirty="0"/>
          </a:p>
        </p:txBody>
      </p:sp>
      <p:sp>
        <p:nvSpPr>
          <p:cNvPr id="3" name="Espace réservé du texte 2"/>
          <p:cNvSpPr>
            <a:spLocks noGrp="1"/>
          </p:cNvSpPr>
          <p:nvPr>
            <p:ph type="body" idx="2"/>
          </p:nvPr>
        </p:nvSpPr>
        <p:spPr/>
        <p:txBody>
          <a:bodyPr/>
          <a:lstStyle/>
          <a:p>
            <a:r>
              <a:rPr lang="fr-FR" dirty="0" smtClean="0"/>
              <a:t>Enluminure du ms Royal 16FIX, fol.85 - 2eme ou 3eme quart du XVe siècle</a:t>
            </a:r>
            <a:br>
              <a:rPr lang="fr-FR" dirty="0" smtClean="0"/>
            </a:br>
            <a:r>
              <a:rPr lang="fr-FR" dirty="0" smtClean="0"/>
              <a:t>Guido delle Colonne - </a:t>
            </a:r>
            <a:r>
              <a:rPr lang="fr-FR" i="1" dirty="0" smtClean="0"/>
              <a:t>Historia </a:t>
            </a:r>
            <a:r>
              <a:rPr lang="fr-FR" i="1" dirty="0" err="1" smtClean="0"/>
              <a:t>destructionis</a:t>
            </a:r>
            <a:r>
              <a:rPr lang="fr-FR" i="1" dirty="0" smtClean="0"/>
              <a:t> </a:t>
            </a:r>
            <a:r>
              <a:rPr lang="fr-FR" i="1" dirty="0" err="1" smtClean="0"/>
              <a:t>Troiae</a:t>
            </a:r>
            <a:endParaRPr lang="fr-FR" dirty="0" smtClean="0"/>
          </a:p>
          <a:p>
            <a:r>
              <a:rPr lang="fr-FR" dirty="0" smtClean="0"/>
              <a:t>Londres, British Library</a:t>
            </a:r>
          </a:p>
          <a:p>
            <a:endParaRPr lang="fr-FR" dirty="0"/>
          </a:p>
        </p:txBody>
      </p:sp>
      <p:pic>
        <p:nvPicPr>
          <p:cNvPr id="52226" name="Picture 2" descr="Death of Polixena"/>
          <p:cNvPicPr>
            <a:picLocks noChangeAspect="1" noChangeArrowheads="1"/>
          </p:cNvPicPr>
          <p:nvPr/>
        </p:nvPicPr>
        <p:blipFill>
          <a:blip r:embed="rId2" cstate="print"/>
          <a:srcRect/>
          <a:stretch>
            <a:fillRect/>
          </a:stretch>
        </p:blipFill>
        <p:spPr bwMode="auto">
          <a:xfrm>
            <a:off x="4459195" y="-11216"/>
            <a:ext cx="4684805" cy="68692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860032" cy="1196752"/>
          </a:xfrm>
        </p:spPr>
        <p:txBody>
          <a:bodyPr>
            <a:noAutofit/>
          </a:bodyPr>
          <a:lstStyle/>
          <a:p>
            <a:r>
              <a:rPr lang="fr-FR" sz="3200" i="1" dirty="0" err="1" smtClean="0"/>
              <a:t>Néoptolème</a:t>
            </a:r>
            <a:r>
              <a:rPr lang="fr-FR" sz="3200" i="1" dirty="0" smtClean="0"/>
              <a:t> sacrifie Polyxène sur la tombe d'Achille</a:t>
            </a:r>
            <a:endParaRPr lang="fr-FR" sz="3200" dirty="0"/>
          </a:p>
        </p:txBody>
      </p:sp>
      <p:sp>
        <p:nvSpPr>
          <p:cNvPr id="3" name="Espace réservé du texte 2"/>
          <p:cNvSpPr>
            <a:spLocks noGrp="1"/>
          </p:cNvSpPr>
          <p:nvPr>
            <p:ph type="body" idx="2"/>
          </p:nvPr>
        </p:nvSpPr>
        <p:spPr/>
        <p:txBody>
          <a:bodyPr/>
          <a:lstStyle/>
          <a:p>
            <a:r>
              <a:rPr lang="fr-FR" dirty="0" smtClean="0"/>
              <a:t>Enluminure du ms Royal 16GV, fol.36v - 2eme quart du XVe siècle</a:t>
            </a:r>
            <a:br>
              <a:rPr lang="fr-FR" dirty="0" smtClean="0"/>
            </a:br>
            <a:r>
              <a:rPr lang="fr-FR" dirty="0" smtClean="0"/>
              <a:t>Boccace - </a:t>
            </a:r>
            <a:r>
              <a:rPr lang="fr-FR" i="1" dirty="0" smtClean="0"/>
              <a:t>De </a:t>
            </a:r>
            <a:r>
              <a:rPr lang="fr-FR" i="1" dirty="0" err="1" smtClean="0"/>
              <a:t>claris</a:t>
            </a:r>
            <a:r>
              <a:rPr lang="fr-FR" i="1" dirty="0" smtClean="0"/>
              <a:t> </a:t>
            </a:r>
            <a:r>
              <a:rPr lang="fr-FR" i="1" dirty="0" err="1" smtClean="0"/>
              <a:t>mulieribus</a:t>
            </a:r>
            <a:endParaRPr lang="fr-FR" dirty="0" smtClean="0"/>
          </a:p>
          <a:p>
            <a:r>
              <a:rPr lang="fr-FR" dirty="0" smtClean="0"/>
              <a:t>Londres, British Library</a:t>
            </a:r>
          </a:p>
        </p:txBody>
      </p:sp>
      <p:pic>
        <p:nvPicPr>
          <p:cNvPr id="51202" name="Picture 2" descr="Neoptolemus and Polyxena"/>
          <p:cNvPicPr>
            <a:picLocks noChangeAspect="1" noChangeArrowheads="1"/>
          </p:cNvPicPr>
          <p:nvPr/>
        </p:nvPicPr>
        <p:blipFill>
          <a:blip r:embed="rId2" cstate="print"/>
          <a:srcRect/>
          <a:stretch>
            <a:fillRect/>
          </a:stretch>
        </p:blipFill>
        <p:spPr bwMode="auto">
          <a:xfrm>
            <a:off x="4716016" y="365354"/>
            <a:ext cx="4427984" cy="64926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050"/>
            <a:ext cx="8964488" cy="869950"/>
          </a:xfrm>
        </p:spPr>
        <p:txBody>
          <a:bodyPr>
            <a:noAutofit/>
          </a:bodyPr>
          <a:lstStyle/>
          <a:p>
            <a:r>
              <a:rPr lang="fr-FR" sz="3600" i="1" dirty="0" smtClean="0"/>
              <a:t>Achille demandant à Hécube la main de Polyxène</a:t>
            </a:r>
            <a:endParaRPr lang="fr-FR" sz="3600" dirty="0"/>
          </a:p>
        </p:txBody>
      </p:sp>
      <p:sp>
        <p:nvSpPr>
          <p:cNvPr id="3" name="Espace réservé du texte 2"/>
          <p:cNvSpPr>
            <a:spLocks noGrp="1"/>
          </p:cNvSpPr>
          <p:nvPr>
            <p:ph type="body" idx="2"/>
          </p:nvPr>
        </p:nvSpPr>
        <p:spPr/>
        <p:txBody>
          <a:bodyPr/>
          <a:lstStyle/>
          <a:p>
            <a:r>
              <a:rPr lang="fr-FR" dirty="0" smtClean="0"/>
              <a:t>Enluminure du ms 0391, fol.92v - v. 1460</a:t>
            </a:r>
            <a:br>
              <a:rPr lang="fr-FR" dirty="0" smtClean="0"/>
            </a:br>
            <a:r>
              <a:rPr lang="fr-FR" dirty="0" smtClean="0"/>
              <a:t>Christine de </a:t>
            </a:r>
            <a:r>
              <a:rPr lang="fr-FR" dirty="0" err="1" smtClean="0"/>
              <a:t>Pizan</a:t>
            </a:r>
            <a:r>
              <a:rPr lang="fr-FR" dirty="0" smtClean="0"/>
              <a:t> - </a:t>
            </a:r>
            <a:r>
              <a:rPr lang="fr-FR" i="1" dirty="0" smtClean="0"/>
              <a:t>Epître d'</a:t>
            </a:r>
            <a:r>
              <a:rPr lang="fr-FR" i="1" dirty="0" err="1" smtClean="0"/>
              <a:t>Othéa</a:t>
            </a:r>
            <a:endParaRPr lang="fr-FR" dirty="0" smtClean="0"/>
          </a:p>
          <a:p>
            <a:r>
              <a:rPr lang="fr-FR" dirty="0" smtClean="0"/>
              <a:t>Lille, Bibliothèque municipale</a:t>
            </a:r>
          </a:p>
        </p:txBody>
      </p:sp>
      <p:pic>
        <p:nvPicPr>
          <p:cNvPr id="50178" name="Picture 2" descr="http://www.culture.gouv.fr/Wave/savimage/enlumine/irht7/IRHT_106091-p.jpg"/>
          <p:cNvPicPr>
            <a:picLocks noChangeAspect="1" noChangeArrowheads="1"/>
          </p:cNvPicPr>
          <p:nvPr/>
        </p:nvPicPr>
        <p:blipFill>
          <a:blip r:embed="rId2" cstate="print"/>
          <a:srcRect/>
          <a:stretch>
            <a:fillRect/>
          </a:stretch>
        </p:blipFill>
        <p:spPr bwMode="auto">
          <a:xfrm>
            <a:off x="2411760" y="1772816"/>
            <a:ext cx="6477000" cy="4343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067944" cy="1268760"/>
          </a:xfrm>
        </p:spPr>
        <p:txBody>
          <a:bodyPr>
            <a:normAutofit fontScale="90000"/>
          </a:bodyPr>
          <a:lstStyle/>
          <a:p>
            <a:r>
              <a:rPr lang="fr-FR" i="1" dirty="0" smtClean="0"/>
              <a:t>Assassinat de Priam et mort de Polyxène</a:t>
            </a:r>
            <a:endParaRPr lang="fr-FR" dirty="0"/>
          </a:p>
        </p:txBody>
      </p:sp>
      <p:sp>
        <p:nvSpPr>
          <p:cNvPr id="3" name="Espace réservé du texte 2"/>
          <p:cNvSpPr>
            <a:spLocks noGrp="1"/>
          </p:cNvSpPr>
          <p:nvPr>
            <p:ph type="body" idx="2"/>
          </p:nvPr>
        </p:nvSpPr>
        <p:spPr/>
        <p:txBody>
          <a:bodyPr/>
          <a:lstStyle/>
          <a:p>
            <a:r>
              <a:rPr lang="fr-FR" i="1" dirty="0" smtClean="0"/>
              <a:t>Maître François. </a:t>
            </a:r>
          </a:p>
          <a:p>
            <a:r>
              <a:rPr lang="fr-FR" dirty="0" smtClean="0"/>
              <a:t>Enluminure du ms 50, fol.73 - 1463</a:t>
            </a:r>
            <a:br>
              <a:rPr lang="fr-FR" dirty="0" smtClean="0"/>
            </a:br>
            <a:r>
              <a:rPr lang="fr-FR" i="1" dirty="0" smtClean="0"/>
              <a:t>Miroir historial</a:t>
            </a:r>
            <a:endParaRPr lang="fr-FR" dirty="0" smtClean="0"/>
          </a:p>
          <a:p>
            <a:r>
              <a:rPr lang="fr-FR" dirty="0" smtClean="0"/>
              <a:t>Paris, BNF</a:t>
            </a:r>
          </a:p>
        </p:txBody>
      </p:sp>
      <p:pic>
        <p:nvPicPr>
          <p:cNvPr id="49154" name="Picture 2" descr="http://visualiseur.bnf.fr/ConsulterElementNum?O=7832973&amp;E=JPEG&amp;Deb=1&amp;Fin=1&amp;Param=B"/>
          <p:cNvPicPr>
            <a:picLocks noChangeAspect="1" noChangeArrowheads="1"/>
          </p:cNvPicPr>
          <p:nvPr/>
        </p:nvPicPr>
        <p:blipFill>
          <a:blip r:embed="rId2" cstate="print"/>
          <a:srcRect/>
          <a:stretch>
            <a:fillRect/>
          </a:stretch>
        </p:blipFill>
        <p:spPr bwMode="auto">
          <a:xfrm>
            <a:off x="4267200" y="332656"/>
            <a:ext cx="4876800" cy="62865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995936" cy="1268760"/>
          </a:xfrm>
        </p:spPr>
        <p:txBody>
          <a:bodyPr>
            <a:normAutofit fontScale="90000"/>
          </a:bodyPr>
          <a:lstStyle/>
          <a:p>
            <a:r>
              <a:rPr lang="fr-FR" i="1" dirty="0" smtClean="0"/>
              <a:t>Achille et Polyxène</a:t>
            </a:r>
            <a:endParaRPr lang="fr-FR" dirty="0"/>
          </a:p>
        </p:txBody>
      </p:sp>
      <p:sp>
        <p:nvSpPr>
          <p:cNvPr id="3" name="Espace réservé du texte 2"/>
          <p:cNvSpPr>
            <a:spLocks noGrp="1"/>
          </p:cNvSpPr>
          <p:nvPr>
            <p:ph type="body" idx="2"/>
          </p:nvPr>
        </p:nvSpPr>
        <p:spPr/>
        <p:txBody>
          <a:bodyPr/>
          <a:lstStyle/>
          <a:p>
            <a:r>
              <a:rPr lang="fr-FR" i="1" dirty="0" smtClean="0"/>
              <a:t>Richard </a:t>
            </a:r>
            <a:r>
              <a:rPr lang="fr-FR" i="1" dirty="0" err="1" smtClean="0"/>
              <a:t>Legrant</a:t>
            </a:r>
            <a:endParaRPr lang="fr-FR" i="1" dirty="0" smtClean="0"/>
          </a:p>
          <a:p>
            <a:r>
              <a:rPr lang="fr-FR" dirty="0" smtClean="0"/>
              <a:t>Enluminure du ms 254, fol.103v - 1467</a:t>
            </a:r>
            <a:br>
              <a:rPr lang="fr-FR" dirty="0" smtClean="0"/>
            </a:br>
            <a:r>
              <a:rPr lang="fr-FR" i="1" dirty="0" smtClean="0"/>
              <a:t>Histoire ancienne jusqu'à César</a:t>
            </a:r>
            <a:endParaRPr lang="fr-FR" dirty="0" smtClean="0"/>
          </a:p>
          <a:p>
            <a:r>
              <a:rPr lang="fr-FR" dirty="0" smtClean="0"/>
              <a:t>Paris, BNF</a:t>
            </a:r>
          </a:p>
        </p:txBody>
      </p:sp>
      <p:pic>
        <p:nvPicPr>
          <p:cNvPr id="55298" name="Picture 2" descr="http://visualiseur.bnf.fr/ConsulterElementNum?O=8012011&amp;E=JPEG&amp;Deb=1&amp;Fin=1&amp;Param=B"/>
          <p:cNvPicPr>
            <a:picLocks noChangeAspect="1" noChangeArrowheads="1"/>
          </p:cNvPicPr>
          <p:nvPr/>
        </p:nvPicPr>
        <p:blipFill>
          <a:blip r:embed="rId2" cstate="print"/>
          <a:srcRect/>
          <a:stretch>
            <a:fillRect/>
          </a:stretch>
        </p:blipFill>
        <p:spPr bwMode="auto">
          <a:xfrm>
            <a:off x="3851920" y="260648"/>
            <a:ext cx="4876800" cy="63531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139952" cy="1196752"/>
          </a:xfrm>
        </p:spPr>
        <p:txBody>
          <a:bodyPr>
            <a:normAutofit fontScale="90000"/>
          </a:bodyPr>
          <a:lstStyle/>
          <a:p>
            <a:r>
              <a:rPr lang="fr-FR" i="1" dirty="0" smtClean="0"/>
              <a:t>Achille amoureux de Polyxène</a:t>
            </a:r>
            <a:endParaRPr lang="fr-FR" dirty="0"/>
          </a:p>
        </p:txBody>
      </p:sp>
      <p:sp>
        <p:nvSpPr>
          <p:cNvPr id="3" name="Espace réservé du texte 2"/>
          <p:cNvSpPr>
            <a:spLocks noGrp="1"/>
          </p:cNvSpPr>
          <p:nvPr>
            <p:ph type="body" idx="2"/>
          </p:nvPr>
        </p:nvSpPr>
        <p:spPr>
          <a:xfrm>
            <a:off x="609600" y="1752600"/>
            <a:ext cx="1874168" cy="4343400"/>
          </a:xfrm>
        </p:spPr>
        <p:txBody>
          <a:bodyPr>
            <a:normAutofit/>
          </a:bodyPr>
          <a:lstStyle/>
          <a:p>
            <a:r>
              <a:rPr lang="fr-FR" i="1" dirty="0" smtClean="0"/>
              <a:t>Atelier de Jean Colombe. </a:t>
            </a:r>
          </a:p>
          <a:p>
            <a:r>
              <a:rPr lang="fr-FR" dirty="0" smtClean="0"/>
              <a:t>Enluminure du ms NAF 24920, fol.27v - 1495 ? 1500 ?</a:t>
            </a:r>
            <a:br>
              <a:rPr lang="fr-FR" dirty="0" smtClean="0"/>
            </a:br>
            <a:r>
              <a:rPr lang="fr-FR" dirty="0" smtClean="0"/>
              <a:t>Guido delle Colonne - </a:t>
            </a:r>
            <a:r>
              <a:rPr lang="fr-FR" i="1" dirty="0" smtClean="0"/>
              <a:t>Histoire de la destruction de Troie</a:t>
            </a:r>
            <a:endParaRPr lang="fr-FR" dirty="0" smtClean="0"/>
          </a:p>
          <a:p>
            <a:r>
              <a:rPr lang="fr-FR" dirty="0" smtClean="0"/>
              <a:t>Paris, BNF</a:t>
            </a:r>
          </a:p>
        </p:txBody>
      </p:sp>
      <p:pic>
        <p:nvPicPr>
          <p:cNvPr id="54274" name="Picture 2" descr="http://visualiseur.bnf.fr/ConsulterElementNum?O=8002678&amp;E=JPEG&amp;Deb=1&amp;Fin=1&amp;Param=B"/>
          <p:cNvPicPr>
            <a:picLocks noChangeAspect="1" noChangeArrowheads="1"/>
          </p:cNvPicPr>
          <p:nvPr/>
        </p:nvPicPr>
        <p:blipFill>
          <a:blip r:embed="rId2" cstate="print"/>
          <a:srcRect/>
          <a:stretch>
            <a:fillRect/>
          </a:stretch>
        </p:blipFill>
        <p:spPr bwMode="auto">
          <a:xfrm>
            <a:off x="4067944" y="-57150"/>
            <a:ext cx="4876800" cy="6915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Polyxène sacrifiée</a:t>
            </a:r>
            <a:endParaRPr lang="fr-FR" dirty="0"/>
          </a:p>
        </p:txBody>
      </p:sp>
      <p:sp>
        <p:nvSpPr>
          <p:cNvPr id="3" name="Espace réservé du texte 2"/>
          <p:cNvSpPr>
            <a:spLocks noGrp="1"/>
          </p:cNvSpPr>
          <p:nvPr>
            <p:ph type="body" idx="2"/>
          </p:nvPr>
        </p:nvSpPr>
        <p:spPr>
          <a:xfrm>
            <a:off x="609600" y="1752600"/>
            <a:ext cx="1730152" cy="4343400"/>
          </a:xfrm>
        </p:spPr>
        <p:txBody>
          <a:bodyPr/>
          <a:lstStyle/>
          <a:p>
            <a:r>
              <a:rPr lang="fr-FR" dirty="0" smtClean="0"/>
              <a:t>Bernard Salomon - </a:t>
            </a:r>
            <a:r>
              <a:rPr lang="fr-FR" i="1" dirty="0" smtClean="0"/>
              <a:t>Polyxène sacrifiée</a:t>
            </a:r>
            <a:r>
              <a:rPr lang="fr-FR" dirty="0" smtClean="0"/>
              <a:t> (1557)</a:t>
            </a:r>
            <a:br>
              <a:rPr lang="fr-FR" dirty="0" smtClean="0"/>
            </a:br>
            <a:r>
              <a:rPr lang="fr-FR" dirty="0" smtClean="0"/>
              <a:t>Gravure de </a:t>
            </a:r>
            <a:r>
              <a:rPr lang="fr-FR" i="1" dirty="0" smtClean="0"/>
              <a:t>La Métamorphose d’Ovide figurée</a:t>
            </a:r>
            <a:r>
              <a:rPr lang="fr-FR" dirty="0" smtClean="0"/>
              <a:t>, Lyon Tournes 1557</a:t>
            </a:r>
          </a:p>
          <a:p>
            <a:r>
              <a:rPr lang="fr-FR" dirty="0" smtClean="0"/>
              <a:t>Montpellier, Médiathèque centrale d’agglomération Émile Zola,</a:t>
            </a:r>
            <a:endParaRPr lang="fr-FR" dirty="0"/>
          </a:p>
        </p:txBody>
      </p:sp>
      <p:pic>
        <p:nvPicPr>
          <p:cNvPr id="53250" name="Picture 2" descr="http://galatea.univ-tlse2.fr/pictura/UtpicturaServeur/Images/NePasOuvrir/1/A1981.jpg"/>
          <p:cNvPicPr>
            <a:picLocks noChangeAspect="1" noChangeArrowheads="1"/>
          </p:cNvPicPr>
          <p:nvPr/>
        </p:nvPicPr>
        <p:blipFill>
          <a:blip r:embed="rId2" cstate="print"/>
          <a:srcRect/>
          <a:stretch>
            <a:fillRect/>
          </a:stretch>
        </p:blipFill>
        <p:spPr bwMode="auto">
          <a:xfrm>
            <a:off x="3131840" y="1988840"/>
            <a:ext cx="5133975" cy="36385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 sacrifice de Polyxène</a:t>
            </a:r>
            <a:endParaRPr lang="fr-FR" dirty="0"/>
          </a:p>
        </p:txBody>
      </p:sp>
      <p:pic>
        <p:nvPicPr>
          <p:cNvPr id="40962" name="Picture 2" descr="File:Sacrifice Polyxena BM GR1897.7-27.2.jpg"/>
          <p:cNvPicPr>
            <a:picLocks noChangeAspect="1" noChangeArrowheads="1"/>
          </p:cNvPicPr>
          <p:nvPr/>
        </p:nvPicPr>
        <p:blipFill>
          <a:blip r:embed="rId2" cstate="print"/>
          <a:srcRect/>
          <a:stretch>
            <a:fillRect/>
          </a:stretch>
        </p:blipFill>
        <p:spPr bwMode="auto">
          <a:xfrm>
            <a:off x="827584" y="1556792"/>
            <a:ext cx="7620000" cy="50768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 sacrifice de Polyxène</a:t>
            </a:r>
            <a:endParaRPr lang="fr-FR" dirty="0"/>
          </a:p>
        </p:txBody>
      </p:sp>
      <p:sp>
        <p:nvSpPr>
          <p:cNvPr id="3" name="Espace réservé du texte 2"/>
          <p:cNvSpPr>
            <a:spLocks noGrp="1"/>
          </p:cNvSpPr>
          <p:nvPr>
            <p:ph type="body" idx="2"/>
          </p:nvPr>
        </p:nvSpPr>
        <p:spPr/>
        <p:txBody>
          <a:bodyPr/>
          <a:lstStyle/>
          <a:p>
            <a:r>
              <a:rPr lang="fr-FR" dirty="0" smtClean="0"/>
              <a:t>Jean Cousin le Père - </a:t>
            </a:r>
            <a:r>
              <a:rPr lang="fr-FR" i="1" dirty="0" smtClean="0"/>
              <a:t>Le sacrifice de Polyxène</a:t>
            </a:r>
            <a:r>
              <a:rPr lang="fr-FR" dirty="0" smtClean="0"/>
              <a:t> (v.1560)</a:t>
            </a:r>
          </a:p>
          <a:p>
            <a:r>
              <a:rPr lang="fr-FR" b="1" dirty="0" smtClean="0"/>
              <a:t> </a:t>
            </a:r>
            <a:r>
              <a:rPr lang="fr-FR" dirty="0" smtClean="0"/>
              <a:t>Hauteur 110 * Largeur 134, cm</a:t>
            </a:r>
          </a:p>
          <a:p>
            <a:r>
              <a:rPr lang="fr-FR" dirty="0" smtClean="0"/>
              <a:t>Collection particulière</a:t>
            </a:r>
            <a:endParaRPr lang="fr-FR" dirty="0"/>
          </a:p>
        </p:txBody>
      </p:sp>
      <p:pic>
        <p:nvPicPr>
          <p:cNvPr id="48130" name="Picture 2" descr="http://galatea.univ-tlse2.fr/pictura/UtpicturaServeur/Images/NePasOuvrir/1/A1174.jpg"/>
          <p:cNvPicPr>
            <a:picLocks noChangeAspect="1" noChangeArrowheads="1"/>
          </p:cNvPicPr>
          <p:nvPr/>
        </p:nvPicPr>
        <p:blipFill>
          <a:blip r:embed="rId2" cstate="print"/>
          <a:srcRect/>
          <a:stretch>
            <a:fillRect/>
          </a:stretch>
        </p:blipFill>
        <p:spPr bwMode="auto">
          <a:xfrm>
            <a:off x="3635896" y="1916832"/>
            <a:ext cx="4343400" cy="36480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2"/>
          </p:nvPr>
        </p:nvSpPr>
        <p:spPr>
          <a:xfrm>
            <a:off x="467544" y="1752600"/>
            <a:ext cx="1944216" cy="4343400"/>
          </a:xfrm>
        </p:spPr>
        <p:txBody>
          <a:bodyPr/>
          <a:lstStyle/>
          <a:p>
            <a:r>
              <a:rPr lang="it-IT" dirty="0" smtClean="0"/>
              <a:t>Pietro da Cortona - </a:t>
            </a:r>
            <a:r>
              <a:rPr lang="it-IT" i="1" dirty="0" smtClean="0"/>
              <a:t>Le sacrifice de Polyxène</a:t>
            </a:r>
            <a:r>
              <a:rPr lang="it-IT" dirty="0" smtClean="0"/>
              <a:t> (entre 1560 et 1592)</a:t>
            </a:r>
            <a:br>
              <a:rPr lang="it-IT" dirty="0" smtClean="0"/>
            </a:br>
            <a:r>
              <a:rPr lang="it-IT" dirty="0" smtClean="0"/>
              <a:t>Gravure</a:t>
            </a:r>
          </a:p>
          <a:p>
            <a:r>
              <a:rPr lang="fr-FR" dirty="0" smtClean="0"/>
              <a:t>622 mm x 433 mm (parte incisa)</a:t>
            </a:r>
            <a:endParaRPr lang="it-IT" dirty="0" smtClean="0"/>
          </a:p>
          <a:p>
            <a:r>
              <a:rPr lang="it-IT" dirty="0" smtClean="0"/>
              <a:t>Milan - Raccolte Grafiche e Fotografiche del Castello Sforzesco</a:t>
            </a:r>
          </a:p>
        </p:txBody>
      </p:sp>
      <p:pic>
        <p:nvPicPr>
          <p:cNvPr id="63490" name="Picture 2" descr="Sacrificio di Polissena"/>
          <p:cNvPicPr>
            <a:picLocks noChangeAspect="1" noChangeArrowheads="1"/>
          </p:cNvPicPr>
          <p:nvPr/>
        </p:nvPicPr>
        <p:blipFill>
          <a:blip r:embed="rId2" cstate="print"/>
          <a:srcRect/>
          <a:stretch>
            <a:fillRect/>
          </a:stretch>
        </p:blipFill>
        <p:spPr bwMode="auto">
          <a:xfrm>
            <a:off x="2915816" y="1844824"/>
            <a:ext cx="5715000" cy="40671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Polyxène sacrifiée par </a:t>
            </a:r>
            <a:r>
              <a:rPr lang="fr-FR" i="1" dirty="0" err="1" smtClean="0"/>
              <a:t>Néoptolème</a:t>
            </a:r>
            <a:r>
              <a:rPr lang="fr-FR" i="1" dirty="0" smtClean="0"/>
              <a:t> sur la tombe d'Achille</a:t>
            </a:r>
            <a:endParaRPr lang="fr-FR" dirty="0"/>
          </a:p>
        </p:txBody>
      </p:sp>
      <p:sp>
        <p:nvSpPr>
          <p:cNvPr id="3" name="Espace réservé du texte 2"/>
          <p:cNvSpPr>
            <a:spLocks noGrp="1"/>
          </p:cNvSpPr>
          <p:nvPr>
            <p:ph type="body" idx="2"/>
          </p:nvPr>
        </p:nvSpPr>
        <p:spPr>
          <a:xfrm>
            <a:off x="0" y="1772816"/>
            <a:ext cx="1851720" cy="4343400"/>
          </a:xfrm>
        </p:spPr>
        <p:txBody>
          <a:bodyPr>
            <a:normAutofit fontScale="92500" lnSpcReduction="10000"/>
          </a:bodyPr>
          <a:lstStyle/>
          <a:p>
            <a:r>
              <a:rPr lang="fr-FR" i="1" dirty="0" smtClean="0"/>
              <a:t>Polyxène sacrifiée par </a:t>
            </a:r>
            <a:r>
              <a:rPr lang="fr-FR" i="1" dirty="0" err="1" smtClean="0"/>
              <a:t>Néoptolème</a:t>
            </a:r>
            <a:r>
              <a:rPr lang="fr-FR" i="1" dirty="0" smtClean="0"/>
              <a:t> sur la tombe d'Achille</a:t>
            </a:r>
            <a:r>
              <a:rPr lang="fr-FR" dirty="0" smtClean="0"/>
              <a:t> (détail)</a:t>
            </a:r>
            <a:br>
              <a:rPr lang="fr-FR" dirty="0" smtClean="0"/>
            </a:br>
            <a:r>
              <a:rPr lang="fr-FR" dirty="0" smtClean="0"/>
              <a:t>Gravure des Pays-Bas - Fin XVIe s</a:t>
            </a:r>
          </a:p>
          <a:p>
            <a:r>
              <a:rPr lang="fr-FR" dirty="0" smtClean="0"/>
              <a:t>MAITRE DES ANCIENS PAYS-BAS </a:t>
            </a:r>
            <a:r>
              <a:rPr lang="fr-FR" dirty="0" err="1" smtClean="0"/>
              <a:t>XVIè</a:t>
            </a:r>
            <a:r>
              <a:rPr lang="fr-FR" dirty="0" smtClean="0"/>
              <a:t> </a:t>
            </a:r>
            <a:r>
              <a:rPr lang="fr-FR" dirty="0" err="1" smtClean="0"/>
              <a:t>sEcole</a:t>
            </a:r>
            <a:r>
              <a:rPr lang="fr-FR" dirty="0" smtClean="0"/>
              <a:t> des anciens Pays-Bas</a:t>
            </a:r>
          </a:p>
          <a:p>
            <a:r>
              <a:rPr lang="fr-FR" dirty="0" smtClean="0"/>
              <a:t>Louvre - Département des Arts graphiques</a:t>
            </a:r>
          </a:p>
        </p:txBody>
      </p:sp>
      <p:pic>
        <p:nvPicPr>
          <p:cNvPr id="62466" name="Picture 2" descr="http://arts-graphiques.louvre.fr/images/d0109134-000.jpg"/>
          <p:cNvPicPr>
            <a:picLocks noChangeAspect="1" noChangeArrowheads="1"/>
          </p:cNvPicPr>
          <p:nvPr/>
        </p:nvPicPr>
        <p:blipFill>
          <a:blip r:embed="rId2" cstate="print"/>
          <a:srcRect/>
          <a:stretch>
            <a:fillRect/>
          </a:stretch>
        </p:blipFill>
        <p:spPr bwMode="auto">
          <a:xfrm>
            <a:off x="1828800" y="1484784"/>
            <a:ext cx="7315200" cy="48768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Polyxène</a:t>
            </a:r>
            <a:endParaRPr lang="fr-FR" dirty="0"/>
          </a:p>
        </p:txBody>
      </p:sp>
      <p:sp>
        <p:nvSpPr>
          <p:cNvPr id="3" name="Espace réservé du texte 2"/>
          <p:cNvSpPr>
            <a:spLocks noGrp="1"/>
          </p:cNvSpPr>
          <p:nvPr>
            <p:ph type="body" idx="2"/>
          </p:nvPr>
        </p:nvSpPr>
        <p:spPr/>
        <p:txBody>
          <a:bodyPr/>
          <a:lstStyle/>
          <a:p>
            <a:r>
              <a:rPr lang="fr-FR" dirty="0" smtClean="0"/>
              <a:t>Gravure in Les Femmes illustres des Scudéry (1642)</a:t>
            </a:r>
          </a:p>
          <a:p>
            <a:r>
              <a:rPr lang="fr-FR" dirty="0" smtClean="0"/>
              <a:t>Harangue de Polyxène à Pyrrhus ou Que la Mort vaut mieux que la Servitude</a:t>
            </a:r>
            <a:endParaRPr lang="fr-FR" dirty="0"/>
          </a:p>
        </p:txBody>
      </p:sp>
      <p:pic>
        <p:nvPicPr>
          <p:cNvPr id="61441" name="Picture 1" descr="C:\Boulot\§Grec\Mythologie\Héros et héroïnes grecs\Polyxene-LesFemmesIllustresDesScudery.jpg"/>
          <p:cNvPicPr>
            <a:picLocks noChangeAspect="1" noChangeArrowheads="1"/>
          </p:cNvPicPr>
          <p:nvPr/>
        </p:nvPicPr>
        <p:blipFill>
          <a:blip r:embed="rId2" cstate="print"/>
          <a:srcRect/>
          <a:stretch>
            <a:fillRect/>
          </a:stretch>
        </p:blipFill>
        <p:spPr bwMode="auto">
          <a:xfrm>
            <a:off x="3619500" y="2166938"/>
            <a:ext cx="2824708" cy="374273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3096344" cy="1268760"/>
          </a:xfrm>
        </p:spPr>
        <p:txBody>
          <a:bodyPr>
            <a:normAutofit fontScale="90000"/>
          </a:bodyPr>
          <a:lstStyle/>
          <a:p>
            <a:r>
              <a:rPr lang="it-IT" i="1" dirty="0" smtClean="0"/>
              <a:t>Le sacrifice de Polyxène</a:t>
            </a:r>
            <a:endParaRPr lang="fr-FR" dirty="0"/>
          </a:p>
        </p:txBody>
      </p:sp>
      <p:sp>
        <p:nvSpPr>
          <p:cNvPr id="3" name="Espace réservé du texte 2"/>
          <p:cNvSpPr>
            <a:spLocks noGrp="1"/>
          </p:cNvSpPr>
          <p:nvPr>
            <p:ph type="body" idx="2"/>
          </p:nvPr>
        </p:nvSpPr>
        <p:spPr>
          <a:xfrm>
            <a:off x="609600" y="1752600"/>
            <a:ext cx="2162200" cy="4343400"/>
          </a:xfrm>
        </p:spPr>
        <p:txBody>
          <a:bodyPr>
            <a:normAutofit/>
          </a:bodyPr>
          <a:lstStyle/>
          <a:p>
            <a:r>
              <a:rPr lang="it-IT" dirty="0" smtClean="0"/>
              <a:t>Giordano Luca - </a:t>
            </a:r>
            <a:r>
              <a:rPr lang="it-IT" i="1" dirty="0" smtClean="0"/>
              <a:t>Le sacrifice de Polyxène</a:t>
            </a:r>
            <a:r>
              <a:rPr lang="it-IT" dirty="0" smtClean="0"/>
              <a:t> (XVIIe s)</a:t>
            </a:r>
            <a:r>
              <a:rPr lang="fr-FR" dirty="0" smtClean="0"/>
              <a:t> </a:t>
            </a:r>
          </a:p>
          <a:p>
            <a:r>
              <a:rPr lang="fr-FR" dirty="0" smtClean="0"/>
              <a:t>Huile sur toile  Hauteur :1.260 m. Longueur :1.092 m.</a:t>
            </a:r>
          </a:p>
          <a:p>
            <a:r>
              <a:rPr lang="fr-FR" dirty="0" err="1" smtClean="0"/>
              <a:t>Schleissheim</a:t>
            </a:r>
            <a:r>
              <a:rPr lang="fr-FR" dirty="0" smtClean="0"/>
              <a:t>, Bayerische </a:t>
            </a:r>
            <a:r>
              <a:rPr lang="fr-FR" dirty="0" err="1" smtClean="0"/>
              <a:t>Staatsgemäldesammlungen</a:t>
            </a:r>
            <a:endParaRPr lang="fr-FR" dirty="0"/>
          </a:p>
        </p:txBody>
      </p:sp>
      <p:pic>
        <p:nvPicPr>
          <p:cNvPr id="60418" name="Picture 2" descr="http://www.photo.rmn.fr/LowRes2/TR1/OQYQ6N/09-524812.jpg"/>
          <p:cNvPicPr>
            <a:picLocks noChangeAspect="1" noChangeArrowheads="1"/>
          </p:cNvPicPr>
          <p:nvPr/>
        </p:nvPicPr>
        <p:blipFill>
          <a:blip r:embed="rId2" cstate="print"/>
          <a:srcRect/>
          <a:stretch>
            <a:fillRect/>
          </a:stretch>
        </p:blipFill>
        <p:spPr bwMode="auto">
          <a:xfrm>
            <a:off x="3635896" y="404664"/>
            <a:ext cx="5276850" cy="61912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Polyxène immolée aux mânes d'Achille</a:t>
            </a:r>
            <a:endParaRPr lang="fr-FR" dirty="0"/>
          </a:p>
        </p:txBody>
      </p:sp>
      <p:sp>
        <p:nvSpPr>
          <p:cNvPr id="3" name="Espace réservé du texte 2"/>
          <p:cNvSpPr>
            <a:spLocks noGrp="1"/>
          </p:cNvSpPr>
          <p:nvPr>
            <p:ph type="body" idx="2"/>
          </p:nvPr>
        </p:nvSpPr>
        <p:spPr>
          <a:xfrm>
            <a:off x="251520" y="1752600"/>
            <a:ext cx="2088232" cy="4343400"/>
          </a:xfrm>
        </p:spPr>
        <p:txBody>
          <a:bodyPr/>
          <a:lstStyle/>
          <a:p>
            <a:r>
              <a:rPr lang="fr-FR" dirty="0" smtClean="0"/>
              <a:t>Gravure de Johann Wilhelm Baur (1703)</a:t>
            </a:r>
          </a:p>
          <a:p>
            <a:r>
              <a:rPr lang="fr-FR" dirty="0" smtClean="0"/>
              <a:t>Edition anglaise des </a:t>
            </a:r>
            <a:r>
              <a:rPr lang="fr-FR" i="1" dirty="0" smtClean="0"/>
              <a:t>Métamorphoses</a:t>
            </a:r>
            <a:r>
              <a:rPr lang="fr-FR" dirty="0" smtClean="0"/>
              <a:t> d'Ovide (1717)</a:t>
            </a:r>
          </a:p>
        </p:txBody>
      </p:sp>
      <p:pic>
        <p:nvPicPr>
          <p:cNvPr id="59394" name="Picture 2" descr="http://www.uvm.edu/~hag/ovid/baur1703/baur1703b13p122.jpeg"/>
          <p:cNvPicPr>
            <a:picLocks noChangeAspect="1" noChangeArrowheads="1"/>
          </p:cNvPicPr>
          <p:nvPr/>
        </p:nvPicPr>
        <p:blipFill>
          <a:blip r:embed="rId2" cstate="print"/>
          <a:srcRect/>
          <a:stretch>
            <a:fillRect/>
          </a:stretch>
        </p:blipFill>
        <p:spPr bwMode="auto">
          <a:xfrm>
            <a:off x="2466975" y="1700808"/>
            <a:ext cx="6677025" cy="470535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i="1" dirty="0" smtClean="0"/>
              <a:t>Le sacrifice de Polyxène</a:t>
            </a:r>
            <a:endParaRPr lang="fr-FR" dirty="0"/>
          </a:p>
        </p:txBody>
      </p:sp>
      <p:sp>
        <p:nvSpPr>
          <p:cNvPr id="3" name="Espace réservé du texte 2"/>
          <p:cNvSpPr>
            <a:spLocks noGrp="1"/>
          </p:cNvSpPr>
          <p:nvPr>
            <p:ph type="body" idx="2"/>
          </p:nvPr>
        </p:nvSpPr>
        <p:spPr>
          <a:xfrm>
            <a:off x="755576" y="1772816"/>
            <a:ext cx="2304256" cy="4343400"/>
          </a:xfrm>
        </p:spPr>
        <p:txBody>
          <a:bodyPr>
            <a:normAutofit/>
          </a:bodyPr>
          <a:lstStyle/>
          <a:p>
            <a:r>
              <a:rPr lang="it-IT" dirty="0" smtClean="0"/>
              <a:t>Giovanni Battista Pittoni (Giambattista Pittoni)</a:t>
            </a:r>
          </a:p>
          <a:p>
            <a:r>
              <a:rPr lang="it-IT" i="1" dirty="0" smtClean="0"/>
              <a:t>Le sacrifice de Polyxène</a:t>
            </a:r>
            <a:r>
              <a:rPr lang="it-IT" dirty="0" smtClean="0"/>
              <a:t> </a:t>
            </a:r>
          </a:p>
          <a:p>
            <a:r>
              <a:rPr lang="it-IT" dirty="0" smtClean="0"/>
              <a:t>(approx. de 1733 à 1734)</a:t>
            </a:r>
          </a:p>
          <a:p>
            <a:r>
              <a:rPr lang="it-IT" dirty="0" smtClean="0"/>
              <a:t>Los Angeles - J. Paul Getty Museum</a:t>
            </a:r>
          </a:p>
          <a:p>
            <a:endParaRPr lang="fr-FR" dirty="0"/>
          </a:p>
        </p:txBody>
      </p:sp>
      <p:pic>
        <p:nvPicPr>
          <p:cNvPr id="58369" name="Picture 1"/>
          <p:cNvPicPr>
            <a:picLocks noChangeAspect="1" noChangeArrowheads="1"/>
          </p:cNvPicPr>
          <p:nvPr/>
        </p:nvPicPr>
        <p:blipFill>
          <a:blip r:embed="rId2" cstate="print"/>
          <a:srcRect/>
          <a:stretch>
            <a:fillRect/>
          </a:stretch>
        </p:blipFill>
        <p:spPr bwMode="auto">
          <a:xfrm>
            <a:off x="3995936" y="1700808"/>
            <a:ext cx="3438525" cy="4572000"/>
          </a:xfrm>
          <a:prstGeom prst="rect">
            <a:avLst/>
          </a:prstGeom>
          <a:noFill/>
          <a:ln w="9525">
            <a:noFill/>
            <a:miter lim="800000"/>
            <a:headEnd/>
            <a:tailEnd/>
          </a:ln>
        </p:spPr>
      </p:pic>
      <p:sp>
        <p:nvSpPr>
          <p:cNvPr id="5" name="Rectangle 4"/>
          <p:cNvSpPr/>
          <p:nvPr/>
        </p:nvSpPr>
        <p:spPr>
          <a:xfrm>
            <a:off x="3203848" y="6488668"/>
            <a:ext cx="5940152" cy="369332"/>
          </a:xfrm>
          <a:prstGeom prst="rect">
            <a:avLst/>
          </a:prstGeom>
        </p:spPr>
        <p:txBody>
          <a:bodyPr wrap="square">
            <a:spAutoFit/>
          </a:bodyPr>
          <a:lstStyle/>
          <a:p>
            <a:r>
              <a:rPr lang="fr-FR" dirty="0" smtClean="0"/>
              <a:t>http://www.insecula.com/oeuvre/photo_ME0000094802.html</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3050"/>
            <a:ext cx="8291264" cy="869950"/>
          </a:xfrm>
        </p:spPr>
        <p:txBody>
          <a:bodyPr>
            <a:normAutofit fontScale="90000"/>
          </a:bodyPr>
          <a:lstStyle/>
          <a:p>
            <a:r>
              <a:rPr lang="fr-FR" dirty="0" smtClean="0"/>
              <a:t>Polyxène sacrifiée aux mannes d'Achille</a:t>
            </a:r>
            <a:endParaRPr lang="fr-FR" dirty="0"/>
          </a:p>
        </p:txBody>
      </p:sp>
      <p:sp>
        <p:nvSpPr>
          <p:cNvPr id="3" name="Espace réservé du texte 2"/>
          <p:cNvSpPr>
            <a:spLocks noGrp="1"/>
          </p:cNvSpPr>
          <p:nvPr>
            <p:ph type="body" idx="2"/>
          </p:nvPr>
        </p:nvSpPr>
        <p:spPr/>
        <p:txBody>
          <a:bodyPr>
            <a:normAutofit/>
          </a:bodyPr>
          <a:lstStyle/>
          <a:p>
            <a:r>
              <a:rPr lang="it-IT" dirty="0" smtClean="0"/>
              <a:t>Giovanni Battista Pittoni (Giambattista Pittoni)</a:t>
            </a:r>
          </a:p>
          <a:p>
            <a:r>
              <a:rPr lang="fr-FR" dirty="0" smtClean="0"/>
              <a:t>Peinture à l'huile sur toile 96 cm x 55 cm</a:t>
            </a:r>
          </a:p>
          <a:p>
            <a:r>
              <a:rPr lang="fr-FR" dirty="0" smtClean="0"/>
              <a:t>Musée du Louvre, Paris</a:t>
            </a:r>
            <a:br>
              <a:rPr lang="fr-FR" dirty="0" smtClean="0"/>
            </a:br>
            <a:endParaRPr lang="fr-FR" dirty="0"/>
          </a:p>
        </p:txBody>
      </p:sp>
      <p:sp>
        <p:nvSpPr>
          <p:cNvPr id="5" name="Rectangle 4"/>
          <p:cNvSpPr/>
          <p:nvPr/>
        </p:nvSpPr>
        <p:spPr>
          <a:xfrm>
            <a:off x="251520" y="6211669"/>
            <a:ext cx="8640960" cy="646331"/>
          </a:xfrm>
          <a:prstGeom prst="rect">
            <a:avLst/>
          </a:prstGeom>
        </p:spPr>
        <p:txBody>
          <a:bodyPr wrap="square">
            <a:spAutoFit/>
          </a:bodyPr>
          <a:lstStyle/>
          <a:p>
            <a:r>
              <a:rPr lang="fr-FR" dirty="0" smtClean="0"/>
              <a:t>Explication du tableau sur:</a:t>
            </a:r>
          </a:p>
          <a:p>
            <a:r>
              <a:rPr lang="fr-FR" dirty="0" smtClean="0"/>
              <a:t>http://www.louvre.fr/oeuvre-notices/polyxene-devant-le-tombeau-dachille</a:t>
            </a:r>
            <a:endParaRPr lang="fr-FR" dirty="0"/>
          </a:p>
        </p:txBody>
      </p:sp>
      <p:pic>
        <p:nvPicPr>
          <p:cNvPr id="1026" name="Picture 2" descr="http://www.insecula.com/PhotosNew/00/00/05/83/ME0000058356_3.JPG"/>
          <p:cNvPicPr>
            <a:picLocks noChangeAspect="1" noChangeArrowheads="1"/>
          </p:cNvPicPr>
          <p:nvPr/>
        </p:nvPicPr>
        <p:blipFill>
          <a:blip r:embed="rId2" cstate="print"/>
          <a:srcRect/>
          <a:stretch>
            <a:fillRect/>
          </a:stretch>
        </p:blipFill>
        <p:spPr bwMode="auto">
          <a:xfrm>
            <a:off x="2267744" y="1988840"/>
            <a:ext cx="6667500" cy="3810000"/>
          </a:xfrm>
          <a:prstGeom prst="rect">
            <a:avLst/>
          </a:prstGeom>
          <a:noFill/>
        </p:spPr>
      </p:pic>
      <p:sp>
        <p:nvSpPr>
          <p:cNvPr id="7" name="Rectangle 6"/>
          <p:cNvSpPr/>
          <p:nvPr/>
        </p:nvSpPr>
        <p:spPr>
          <a:xfrm>
            <a:off x="3995936" y="6021288"/>
            <a:ext cx="4968552" cy="369332"/>
          </a:xfrm>
          <a:prstGeom prst="rect">
            <a:avLst/>
          </a:prstGeom>
        </p:spPr>
        <p:txBody>
          <a:bodyPr wrap="square">
            <a:spAutoFit/>
          </a:bodyPr>
          <a:lstStyle/>
          <a:p>
            <a:r>
              <a:rPr lang="fr-FR" dirty="0" smtClean="0"/>
              <a:t>http://www.insecula.com/oeuvre/O0017481.html</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4754488" cy="869950"/>
          </a:xfrm>
        </p:spPr>
        <p:txBody>
          <a:bodyPr>
            <a:normAutofit/>
          </a:bodyPr>
          <a:lstStyle/>
          <a:p>
            <a:r>
              <a:rPr lang="fr-FR" i="1" dirty="0" smtClean="0"/>
              <a:t>Hécube et Polyxène</a:t>
            </a:r>
            <a:endParaRPr lang="fr-FR" dirty="0"/>
          </a:p>
        </p:txBody>
      </p:sp>
      <p:sp>
        <p:nvSpPr>
          <p:cNvPr id="3" name="Espace réservé du texte 2"/>
          <p:cNvSpPr>
            <a:spLocks noGrp="1"/>
          </p:cNvSpPr>
          <p:nvPr>
            <p:ph type="body" idx="2"/>
          </p:nvPr>
        </p:nvSpPr>
        <p:spPr>
          <a:xfrm>
            <a:off x="609600" y="1752600"/>
            <a:ext cx="2018184" cy="4343400"/>
          </a:xfrm>
        </p:spPr>
        <p:txBody>
          <a:bodyPr/>
          <a:lstStyle/>
          <a:p>
            <a:r>
              <a:rPr lang="fr-FR" dirty="0" err="1" smtClean="0"/>
              <a:t>Merry</a:t>
            </a:r>
            <a:r>
              <a:rPr lang="fr-FR" dirty="0" smtClean="0"/>
              <a:t>-Joseph Blondel - </a:t>
            </a:r>
            <a:r>
              <a:rPr lang="fr-FR" i="1" dirty="0" smtClean="0"/>
              <a:t>Hécube et Polyxène</a:t>
            </a:r>
            <a:r>
              <a:rPr lang="fr-FR" dirty="0" smtClean="0"/>
              <a:t>  (après 1814)</a:t>
            </a:r>
          </a:p>
          <a:p>
            <a:r>
              <a:rPr lang="fr-FR" dirty="0" smtClean="0"/>
              <a:t>Huile sur toile, 204.6 x 146.2 cm</a:t>
            </a:r>
          </a:p>
          <a:p>
            <a:r>
              <a:rPr lang="en-US" dirty="0" smtClean="0"/>
              <a:t>Los Angeles County Museum of Art</a:t>
            </a:r>
            <a:endParaRPr lang="fr-FR" dirty="0"/>
          </a:p>
        </p:txBody>
      </p:sp>
      <p:pic>
        <p:nvPicPr>
          <p:cNvPr id="57346" name="Picture 2" descr="Click to see image"/>
          <p:cNvPicPr>
            <a:picLocks noChangeAspect="1" noChangeArrowheads="1"/>
          </p:cNvPicPr>
          <p:nvPr/>
        </p:nvPicPr>
        <p:blipFill>
          <a:blip r:embed="rId2" cstate="print"/>
          <a:srcRect/>
          <a:stretch>
            <a:fillRect/>
          </a:stretch>
        </p:blipFill>
        <p:spPr bwMode="auto">
          <a:xfrm>
            <a:off x="4355976" y="761999"/>
            <a:ext cx="4514850" cy="60960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20000"/>
          </a:bodyPr>
          <a:lstStyle/>
          <a:p>
            <a:pPr marL="100013" indent="307975">
              <a:buNone/>
            </a:pPr>
            <a:r>
              <a:rPr lang="fr-FR" dirty="0" smtClean="0"/>
              <a:t>L'enlèvement de Polyxène par </a:t>
            </a:r>
            <a:r>
              <a:rPr lang="fr-FR" dirty="0" err="1" smtClean="0"/>
              <a:t>Néptolème</a:t>
            </a:r>
            <a:r>
              <a:rPr lang="fr-FR" dirty="0" smtClean="0"/>
              <a:t> (1866) de </a:t>
            </a:r>
            <a:r>
              <a:rPr lang="fr-FR" dirty="0" err="1" smtClean="0"/>
              <a:t>Fio</a:t>
            </a:r>
            <a:r>
              <a:rPr lang="fr-FR" dirty="0" smtClean="0"/>
              <a:t> </a:t>
            </a:r>
            <a:r>
              <a:rPr lang="fr-FR" dirty="0" err="1" smtClean="0"/>
              <a:t>Fedi</a:t>
            </a:r>
            <a:r>
              <a:rPr lang="fr-FR" dirty="0" smtClean="0"/>
              <a:t> est une statue de marbre exposée dans une galerie à Florence : La loggia dei </a:t>
            </a:r>
            <a:r>
              <a:rPr lang="fr-FR" smtClean="0"/>
              <a:t>Lanzi. </a:t>
            </a:r>
            <a:r>
              <a:rPr lang="fr-FR" dirty="0" smtClean="0"/>
              <a:t>Cette sculpture représente le moment où </a:t>
            </a:r>
            <a:r>
              <a:rPr lang="fr-FR" dirty="0" err="1" smtClean="0"/>
              <a:t>Néptolème</a:t>
            </a:r>
            <a:r>
              <a:rPr lang="fr-FR" dirty="0" smtClean="0"/>
              <a:t> emmène Polyxène, l’une des princesses troyennes pour la sacrifier sur la tombe d’Achille afin de le venger. En effet, Achille est tombé amoureux d’elle lors de leur rencontre durant une trêve. Mais Polyxène lui tendit un piège sous le prétexte de leur mariage et lui donna rendez vous au temple d’Apollon pour celer leur union, Pâris : complice de Polyxène tua Achille. </a:t>
            </a:r>
            <a:r>
              <a:rPr lang="fr-FR" dirty="0" err="1" smtClean="0"/>
              <a:t>Neptolème</a:t>
            </a:r>
            <a:r>
              <a:rPr lang="fr-FR" dirty="0" smtClean="0"/>
              <a:t> son fils est donc venu chercher Polyxène pour qu’elle paye de sa trahison envers Achille.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Le sacrifice de Polyxène</a:t>
            </a:r>
            <a:endParaRPr lang="fr-FR" dirty="0"/>
          </a:p>
        </p:txBody>
      </p:sp>
      <p:sp>
        <p:nvSpPr>
          <p:cNvPr id="3" name="Espace réservé du texte 2"/>
          <p:cNvSpPr>
            <a:spLocks noGrp="1"/>
          </p:cNvSpPr>
          <p:nvPr>
            <p:ph type="body" idx="2"/>
          </p:nvPr>
        </p:nvSpPr>
        <p:spPr/>
        <p:txBody>
          <a:bodyPr/>
          <a:lstStyle/>
          <a:p>
            <a:r>
              <a:rPr lang="fr-FR" dirty="0" smtClean="0"/>
              <a:t>Amphore tyrrhénienne à figures noires, v. 570-550 av. J.-C.</a:t>
            </a:r>
          </a:p>
          <a:p>
            <a:r>
              <a:rPr lang="fr-FR" dirty="0" smtClean="0"/>
              <a:t>Groupe Tyrrhénien, Peintre de </a:t>
            </a:r>
            <a:r>
              <a:rPr lang="fr-FR" dirty="0" err="1" smtClean="0"/>
              <a:t>Timiadès</a:t>
            </a:r>
            <a:endParaRPr lang="fr-FR" dirty="0" smtClean="0"/>
          </a:p>
          <a:p>
            <a:r>
              <a:rPr lang="fr-FR" dirty="0" smtClean="0"/>
              <a:t>Londres, British </a:t>
            </a:r>
            <a:r>
              <a:rPr lang="fr-FR" dirty="0" err="1" smtClean="0"/>
              <a:t>Museum</a:t>
            </a:r>
            <a:endParaRPr lang="fr-FR" dirty="0" smtClean="0"/>
          </a:p>
        </p:txBody>
      </p:sp>
      <p:pic>
        <p:nvPicPr>
          <p:cNvPr id="40962" name="Picture 2" descr="File:Sacrifice Polyxena BM GR1897.7-27.2.jpg"/>
          <p:cNvPicPr>
            <a:picLocks noChangeAspect="1" noChangeArrowheads="1"/>
          </p:cNvPicPr>
          <p:nvPr/>
        </p:nvPicPr>
        <p:blipFill>
          <a:blip r:embed="rId2" cstate="print"/>
          <a:srcRect/>
          <a:stretch>
            <a:fillRect/>
          </a:stretch>
        </p:blipFill>
        <p:spPr bwMode="auto">
          <a:xfrm>
            <a:off x="2447562" y="1772816"/>
            <a:ext cx="6376692" cy="424847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2952328" cy="1556792"/>
          </a:xfrm>
        </p:spPr>
        <p:txBody>
          <a:bodyPr>
            <a:noAutofit/>
          </a:bodyPr>
          <a:lstStyle/>
          <a:p>
            <a:r>
              <a:rPr lang="fr-FR" sz="3200" i="1" dirty="0" smtClean="0"/>
              <a:t>L'enlèvement de Polyxène par </a:t>
            </a:r>
            <a:r>
              <a:rPr lang="fr-FR" sz="3200" i="1" dirty="0" err="1" smtClean="0"/>
              <a:t>Néoptolème</a:t>
            </a:r>
            <a:r>
              <a:rPr lang="fr-FR" sz="3200" i="1" dirty="0" smtClean="0"/>
              <a:t> </a:t>
            </a:r>
            <a:endParaRPr lang="fr-FR" sz="3200" dirty="0"/>
          </a:p>
        </p:txBody>
      </p:sp>
      <p:sp>
        <p:nvSpPr>
          <p:cNvPr id="3" name="Espace réservé du texte 2"/>
          <p:cNvSpPr>
            <a:spLocks noGrp="1"/>
          </p:cNvSpPr>
          <p:nvPr>
            <p:ph type="body" idx="2"/>
          </p:nvPr>
        </p:nvSpPr>
        <p:spPr/>
        <p:txBody>
          <a:bodyPr/>
          <a:lstStyle/>
          <a:p>
            <a:r>
              <a:rPr lang="fr-FR" dirty="0" err="1" smtClean="0"/>
              <a:t>Fio</a:t>
            </a:r>
            <a:r>
              <a:rPr lang="fr-FR" dirty="0" smtClean="0"/>
              <a:t> </a:t>
            </a:r>
            <a:r>
              <a:rPr lang="fr-FR" dirty="0" err="1" smtClean="0"/>
              <a:t>Fedi</a:t>
            </a:r>
            <a:r>
              <a:rPr lang="fr-FR" dirty="0" smtClean="0"/>
              <a:t> - </a:t>
            </a:r>
            <a:r>
              <a:rPr lang="fr-FR" i="1" dirty="0" smtClean="0"/>
              <a:t>L'enlèvement de Polyxène par </a:t>
            </a:r>
            <a:r>
              <a:rPr lang="fr-FR" i="1" dirty="0" err="1" smtClean="0"/>
              <a:t>Néoptolème</a:t>
            </a:r>
            <a:r>
              <a:rPr lang="fr-FR" i="1" dirty="0" smtClean="0"/>
              <a:t> </a:t>
            </a:r>
            <a:br>
              <a:rPr lang="fr-FR" i="1" dirty="0" smtClean="0"/>
            </a:br>
            <a:r>
              <a:rPr lang="fr-FR" dirty="0" smtClean="0"/>
              <a:t>(1866)</a:t>
            </a:r>
          </a:p>
          <a:p>
            <a:r>
              <a:rPr lang="fr-FR" dirty="0" smtClean="0"/>
              <a:t>Marbre.</a:t>
            </a:r>
          </a:p>
          <a:p>
            <a:r>
              <a:rPr lang="fr-FR" dirty="0" smtClean="0"/>
              <a:t>Florence, loggia dei </a:t>
            </a:r>
            <a:r>
              <a:rPr lang="fr-FR" dirty="0" err="1" smtClean="0"/>
              <a:t>Lanzi</a:t>
            </a:r>
            <a:endParaRPr lang="fr-FR" dirty="0" smtClean="0"/>
          </a:p>
        </p:txBody>
      </p:sp>
      <p:pic>
        <p:nvPicPr>
          <p:cNvPr id="56322" name="Picture 2" descr="http://upload.wikimedia.org/wikipedia/commons/9/9c/Firenze.Loggia.Polyxena.JPG"/>
          <p:cNvPicPr>
            <a:picLocks noChangeAspect="1" noChangeArrowheads="1"/>
          </p:cNvPicPr>
          <p:nvPr/>
        </p:nvPicPr>
        <p:blipFill>
          <a:blip r:embed="rId2" cstate="print"/>
          <a:srcRect/>
          <a:stretch>
            <a:fillRect/>
          </a:stretch>
        </p:blipFill>
        <p:spPr bwMode="auto">
          <a:xfrm>
            <a:off x="3386942" y="0"/>
            <a:ext cx="5757058" cy="6848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7992888" cy="836712"/>
          </a:xfrm>
        </p:spPr>
        <p:txBody>
          <a:bodyPr>
            <a:noAutofit/>
          </a:bodyPr>
          <a:lstStyle/>
          <a:p>
            <a:r>
              <a:rPr lang="fr-FR" sz="3200" i="1" dirty="0" smtClean="0"/>
              <a:t>L'enlèvement de Polyxène par </a:t>
            </a:r>
            <a:r>
              <a:rPr lang="fr-FR" sz="3200" i="1" dirty="0" err="1" smtClean="0"/>
              <a:t>Néoptolème</a:t>
            </a:r>
            <a:r>
              <a:rPr lang="fr-FR" sz="3200" i="1" dirty="0" smtClean="0"/>
              <a:t> </a:t>
            </a:r>
            <a:endParaRPr lang="fr-FR" sz="3200" dirty="0"/>
          </a:p>
        </p:txBody>
      </p:sp>
      <p:sp>
        <p:nvSpPr>
          <p:cNvPr id="3" name="Espace réservé du texte 2"/>
          <p:cNvSpPr>
            <a:spLocks noGrp="1"/>
          </p:cNvSpPr>
          <p:nvPr>
            <p:ph type="body" idx="2"/>
          </p:nvPr>
        </p:nvSpPr>
        <p:spPr>
          <a:xfrm>
            <a:off x="2987824" y="3717032"/>
            <a:ext cx="1600200" cy="2811016"/>
          </a:xfrm>
        </p:spPr>
        <p:txBody>
          <a:bodyPr>
            <a:normAutofit fontScale="92500" lnSpcReduction="20000"/>
          </a:bodyPr>
          <a:lstStyle/>
          <a:p>
            <a:r>
              <a:rPr lang="fr-FR" dirty="0" err="1" smtClean="0"/>
              <a:t>Fio</a:t>
            </a:r>
            <a:r>
              <a:rPr lang="fr-FR" dirty="0" smtClean="0"/>
              <a:t> </a:t>
            </a:r>
            <a:r>
              <a:rPr lang="fr-FR" dirty="0" err="1" smtClean="0"/>
              <a:t>Fedi</a:t>
            </a:r>
            <a:r>
              <a:rPr lang="fr-FR" dirty="0" smtClean="0"/>
              <a:t> - </a:t>
            </a:r>
            <a:r>
              <a:rPr lang="fr-FR" i="1" dirty="0" smtClean="0"/>
              <a:t>L'enlèvement de Polyxène par </a:t>
            </a:r>
            <a:r>
              <a:rPr lang="fr-FR" i="1" dirty="0" err="1" smtClean="0"/>
              <a:t>Néoptolème</a:t>
            </a:r>
            <a:r>
              <a:rPr lang="fr-FR" i="1" dirty="0" smtClean="0"/>
              <a:t> </a:t>
            </a:r>
            <a:br>
              <a:rPr lang="fr-FR" i="1" dirty="0" smtClean="0"/>
            </a:br>
            <a:r>
              <a:rPr lang="fr-FR" dirty="0" smtClean="0"/>
              <a:t>(1866)</a:t>
            </a:r>
          </a:p>
          <a:p>
            <a:r>
              <a:rPr lang="fr-FR" dirty="0" smtClean="0"/>
              <a:t>Marbre.</a:t>
            </a:r>
          </a:p>
          <a:p>
            <a:r>
              <a:rPr lang="fr-FR" dirty="0" smtClean="0"/>
              <a:t>Florence, loggia dei </a:t>
            </a:r>
            <a:r>
              <a:rPr lang="fr-FR" dirty="0" err="1" smtClean="0"/>
              <a:t>Lanzi</a:t>
            </a:r>
            <a:endParaRPr lang="fr-FR" dirty="0" smtClean="0"/>
          </a:p>
        </p:txBody>
      </p:sp>
      <p:pic>
        <p:nvPicPr>
          <p:cNvPr id="1026" name="Picture 2" descr="Fichier:Florence-EnlevementDePolyxene.jpg"/>
          <p:cNvPicPr>
            <a:picLocks noChangeAspect="1" noChangeArrowheads="1"/>
          </p:cNvPicPr>
          <p:nvPr/>
        </p:nvPicPr>
        <p:blipFill>
          <a:blip r:embed="rId2" cstate="print"/>
          <a:srcRect/>
          <a:stretch>
            <a:fillRect/>
          </a:stretch>
        </p:blipFill>
        <p:spPr bwMode="auto">
          <a:xfrm>
            <a:off x="4716016" y="836712"/>
            <a:ext cx="4286250" cy="5715000"/>
          </a:xfrm>
          <a:prstGeom prst="rect">
            <a:avLst/>
          </a:prstGeom>
          <a:noFill/>
        </p:spPr>
      </p:pic>
      <p:pic>
        <p:nvPicPr>
          <p:cNvPr id="1028" name="Picture 4" descr="&lt;em&gt;L’enlèvement de Polyxène&lt;/em&gt; par Pio Fedi - Loggia des Lansquenets à Florence"/>
          <p:cNvPicPr>
            <a:picLocks noChangeAspect="1" noChangeArrowheads="1"/>
          </p:cNvPicPr>
          <p:nvPr/>
        </p:nvPicPr>
        <p:blipFill>
          <a:blip r:embed="rId3" cstate="print"/>
          <a:srcRect/>
          <a:stretch>
            <a:fillRect/>
          </a:stretch>
        </p:blipFill>
        <p:spPr bwMode="auto">
          <a:xfrm>
            <a:off x="251520" y="1772816"/>
            <a:ext cx="2676525" cy="47625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Polyxène sacrifiée sur le bûcher d'Achille</a:t>
            </a:r>
            <a:endParaRPr lang="fr-FR" dirty="0"/>
          </a:p>
        </p:txBody>
      </p:sp>
      <p:sp>
        <p:nvSpPr>
          <p:cNvPr id="3" name="Espace réservé du texte 2"/>
          <p:cNvSpPr>
            <a:spLocks noGrp="1"/>
          </p:cNvSpPr>
          <p:nvPr>
            <p:ph type="body" idx="2"/>
          </p:nvPr>
        </p:nvSpPr>
        <p:spPr>
          <a:xfrm>
            <a:off x="609600" y="1752600"/>
            <a:ext cx="1802160" cy="4343400"/>
          </a:xfrm>
        </p:spPr>
        <p:txBody>
          <a:bodyPr/>
          <a:lstStyle/>
          <a:p>
            <a:r>
              <a:rPr lang="fr-FR" dirty="0" smtClean="0"/>
              <a:t>Joseph </a:t>
            </a:r>
            <a:r>
              <a:rPr lang="fr-FR" dirty="0" err="1" smtClean="0"/>
              <a:t>Stallaert</a:t>
            </a:r>
            <a:r>
              <a:rPr lang="fr-FR" dirty="0" smtClean="0"/>
              <a:t> - </a:t>
            </a:r>
            <a:r>
              <a:rPr lang="fr-FR" i="1" dirty="0" smtClean="0"/>
              <a:t>Polyxène sacrifiée sur le bûcher d'Achille  </a:t>
            </a:r>
            <a:r>
              <a:rPr lang="fr-FR" dirty="0" smtClean="0"/>
              <a:t>(1875)</a:t>
            </a:r>
          </a:p>
          <a:p>
            <a:r>
              <a:rPr lang="fr-FR" dirty="0" smtClean="0"/>
              <a:t>Gand - Musée des </a:t>
            </a:r>
            <a:r>
              <a:rPr lang="fr-FR" dirty="0" err="1" smtClean="0"/>
              <a:t>Beaux-Arts</a:t>
            </a:r>
            <a:endParaRPr lang="fr-FR" dirty="0" smtClean="0"/>
          </a:p>
        </p:txBody>
      </p:sp>
      <p:pic>
        <p:nvPicPr>
          <p:cNvPr id="66562" name="Picture 2" descr="http://www.vlaamsekunstcollectie.be/proxy.aspx?server=62.221.199.163&amp;port=28301&amp;overlaytext=&amp;overlaytextalpha=14&amp;overlaytextfontname=verdana&amp;overlaytextfontsize=8&amp;overlaytextfontcolor=000000&amp;overlaytextbackgroundcolor=cccccc&amp;width=800&amp;height=800&amp;cache=yes&amp;borderwidth=0&amp;borderheight=0&amp;bordercolor=999999&amp;passepartoutwidth=6&amp;passepartoutheight=6&amp;passepartoutcolor=ffffff&amp;bg=ffffff&amp;filename=gent/1877-E.jpg"/>
          <p:cNvPicPr>
            <a:picLocks noChangeAspect="1" noChangeArrowheads="1"/>
          </p:cNvPicPr>
          <p:nvPr/>
        </p:nvPicPr>
        <p:blipFill>
          <a:blip r:embed="rId2" cstate="print"/>
          <a:srcRect/>
          <a:stretch>
            <a:fillRect/>
          </a:stretch>
        </p:blipFill>
        <p:spPr bwMode="auto">
          <a:xfrm>
            <a:off x="3563888" y="1277888"/>
            <a:ext cx="5580112" cy="558011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77200" cy="869950"/>
          </a:xfrm>
        </p:spPr>
        <p:txBody>
          <a:bodyPr>
            <a:normAutofit fontScale="90000"/>
          </a:bodyPr>
          <a:lstStyle/>
          <a:p>
            <a:r>
              <a:rPr lang="fr-FR" i="1" dirty="0" smtClean="0"/>
              <a:t>Polyxène, fille de Priam, est égorgée sur la tombe d'Achille</a:t>
            </a:r>
            <a:endParaRPr lang="fr-FR" dirty="0"/>
          </a:p>
        </p:txBody>
      </p:sp>
      <p:sp>
        <p:nvSpPr>
          <p:cNvPr id="3" name="Espace réservé du texte 2"/>
          <p:cNvSpPr>
            <a:spLocks noGrp="1"/>
          </p:cNvSpPr>
          <p:nvPr>
            <p:ph type="body" idx="2"/>
          </p:nvPr>
        </p:nvSpPr>
        <p:spPr/>
        <p:txBody>
          <a:bodyPr/>
          <a:lstStyle/>
          <a:p>
            <a:r>
              <a:rPr lang="fr-FR" dirty="0" smtClean="0"/>
              <a:t>Picasso - </a:t>
            </a:r>
            <a:r>
              <a:rPr lang="fr-FR" i="1" dirty="0" smtClean="0"/>
              <a:t>Polyxène, fille de Priam, est égorgée sur la tombe d'Achille</a:t>
            </a:r>
            <a:r>
              <a:rPr lang="fr-FR" dirty="0" smtClean="0"/>
              <a:t/>
            </a:r>
            <a:br>
              <a:rPr lang="fr-FR" dirty="0" smtClean="0"/>
            </a:br>
            <a:r>
              <a:rPr lang="fr-FR" dirty="0" smtClean="0"/>
              <a:t>Eau-forte in </a:t>
            </a:r>
            <a:r>
              <a:rPr lang="fr-FR" i="1" dirty="0" smtClean="0"/>
              <a:t>Les Métamorphoses illustrées par Picasso</a:t>
            </a:r>
            <a:r>
              <a:rPr lang="fr-FR" dirty="0" smtClean="0"/>
              <a:t> (1931)</a:t>
            </a:r>
          </a:p>
          <a:p>
            <a:r>
              <a:rPr lang="fr-FR" dirty="0" smtClean="0"/>
              <a:t>Paris, Musée Picasso</a:t>
            </a:r>
          </a:p>
        </p:txBody>
      </p:sp>
      <p:pic>
        <p:nvPicPr>
          <p:cNvPr id="65538" name="Picture 2" descr="http://www.photo.rmn.fr/LowRes2/TR1/7EDEI4/09-507336.jpg"/>
          <p:cNvPicPr>
            <a:picLocks noChangeAspect="1" noChangeArrowheads="1"/>
          </p:cNvPicPr>
          <p:nvPr/>
        </p:nvPicPr>
        <p:blipFill>
          <a:blip r:embed="rId2" cstate="print"/>
          <a:srcRect/>
          <a:stretch>
            <a:fillRect/>
          </a:stretch>
        </p:blipFill>
        <p:spPr bwMode="auto">
          <a:xfrm>
            <a:off x="3851920" y="476672"/>
            <a:ext cx="4953000" cy="61912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Bibliographie</a:t>
            </a:r>
            <a:endParaRPr lang="fr-FR" dirty="0"/>
          </a:p>
        </p:txBody>
      </p:sp>
      <p:sp>
        <p:nvSpPr>
          <p:cNvPr id="5" name="Espace réservé du contenu 4"/>
          <p:cNvSpPr>
            <a:spLocks noGrp="1"/>
          </p:cNvSpPr>
          <p:nvPr>
            <p:ph sz="quarter" idx="1"/>
          </p:nvPr>
        </p:nvSpPr>
        <p:spPr>
          <a:xfrm>
            <a:off x="612648" y="1600200"/>
            <a:ext cx="8153400" cy="4781128"/>
          </a:xfrm>
        </p:spPr>
        <p:txBody>
          <a:bodyPr>
            <a:normAutofit lnSpcReduction="10000"/>
          </a:bodyPr>
          <a:lstStyle/>
          <a:p>
            <a:r>
              <a:rPr lang="fr-FR" dirty="0" smtClean="0"/>
              <a:t>http://www.mediterranees.net/mythes/troie/troyennes/hecube/iconographie_polyxene.html</a:t>
            </a:r>
          </a:p>
          <a:p>
            <a:r>
              <a:rPr lang="fr-FR" dirty="0" smtClean="0"/>
              <a:t>http://www.villemagne.net/site_fr/rome-l-enlevement-de-polyxene-par-pio-fedi-loggia-des-lansquenets-a-florence-p1040708.php</a:t>
            </a:r>
          </a:p>
          <a:p>
            <a:r>
              <a:rPr lang="fr-FR" dirty="0" smtClean="0"/>
              <a:t>http://</a:t>
            </a:r>
            <a:r>
              <a:rPr lang="fr-FR" dirty="0" smtClean="0"/>
              <a:t>fr.wikipedia.org/wiki/Fichier:Florence-EnlevementDePolyxene.jpg</a:t>
            </a:r>
          </a:p>
          <a:p>
            <a:r>
              <a:rPr lang="fr-FR" dirty="0" smtClean="0"/>
              <a:t>Avec la participation, pour le commentaire de certaines œuvres, d’élèves hellénistes de Terminale du Lycée Français de Tananarive, année 2012-2013</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Achille tendant une embuscade à </a:t>
            </a:r>
            <a:r>
              <a:rPr lang="fr-FR" i="1" dirty="0" err="1" smtClean="0"/>
              <a:t>Troïlos</a:t>
            </a:r>
            <a:r>
              <a:rPr lang="fr-FR" i="1" dirty="0" smtClean="0"/>
              <a:t> et Polyxène</a:t>
            </a:r>
            <a:endParaRPr lang="fr-FR" dirty="0"/>
          </a:p>
        </p:txBody>
      </p:sp>
      <p:pic>
        <p:nvPicPr>
          <p:cNvPr id="39938" name="Picture 2" descr="File:Achilles Troilos Polyxena hydria Met 45.11.2.jpg"/>
          <p:cNvPicPr>
            <a:picLocks noChangeAspect="1" noChangeArrowheads="1"/>
          </p:cNvPicPr>
          <p:nvPr/>
        </p:nvPicPr>
        <p:blipFill>
          <a:blip r:embed="rId2" cstate="print"/>
          <a:srcRect/>
          <a:stretch>
            <a:fillRect/>
          </a:stretch>
        </p:blipFill>
        <p:spPr bwMode="auto">
          <a:xfrm>
            <a:off x="827584" y="1628800"/>
            <a:ext cx="7620000" cy="50768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Achille tendant une embuscade à </a:t>
            </a:r>
            <a:r>
              <a:rPr lang="fr-FR" i="1" dirty="0" err="1" smtClean="0"/>
              <a:t>Troïlos</a:t>
            </a:r>
            <a:r>
              <a:rPr lang="fr-FR" i="1" dirty="0" smtClean="0"/>
              <a:t> et Polyxène</a:t>
            </a:r>
            <a:endParaRPr lang="fr-FR" dirty="0"/>
          </a:p>
        </p:txBody>
      </p:sp>
      <p:sp>
        <p:nvSpPr>
          <p:cNvPr id="3" name="Espace réservé du texte 2"/>
          <p:cNvSpPr>
            <a:spLocks noGrp="1"/>
          </p:cNvSpPr>
          <p:nvPr>
            <p:ph type="body" idx="2"/>
          </p:nvPr>
        </p:nvSpPr>
        <p:spPr/>
        <p:txBody>
          <a:bodyPr/>
          <a:lstStyle/>
          <a:p>
            <a:r>
              <a:rPr lang="fr-FR" dirty="0" err="1" smtClean="0"/>
              <a:t>Hydria</a:t>
            </a:r>
            <a:r>
              <a:rPr lang="fr-FR" dirty="0" smtClean="0"/>
              <a:t> attique à figures noires, v. 560-550 av. J.-C.</a:t>
            </a:r>
          </a:p>
          <a:p>
            <a:r>
              <a:rPr lang="fr-FR" b="1" dirty="0" smtClean="0"/>
              <a:t>Dimensions: </a:t>
            </a:r>
            <a:r>
              <a:rPr lang="fr-FR" dirty="0" smtClean="0"/>
              <a:t>Hauteur - 35.2 cm</a:t>
            </a:r>
          </a:p>
          <a:p>
            <a:r>
              <a:rPr lang="fr-FR" dirty="0" smtClean="0"/>
              <a:t>New York, </a:t>
            </a:r>
            <a:r>
              <a:rPr lang="fr-FR" dirty="0" err="1" smtClean="0"/>
              <a:t>Metropolitan</a:t>
            </a:r>
            <a:r>
              <a:rPr lang="fr-FR" dirty="0" smtClean="0"/>
              <a:t> </a:t>
            </a:r>
            <a:r>
              <a:rPr lang="fr-FR" dirty="0" err="1" smtClean="0"/>
              <a:t>Museum</a:t>
            </a:r>
            <a:r>
              <a:rPr lang="fr-FR" dirty="0" smtClean="0"/>
              <a:t> of Art</a:t>
            </a:r>
          </a:p>
        </p:txBody>
      </p:sp>
      <p:pic>
        <p:nvPicPr>
          <p:cNvPr id="39938" name="Picture 2" descr="File:Achilles Troilos Polyxena hydria Met 45.11.2.jpg"/>
          <p:cNvPicPr>
            <a:picLocks noChangeAspect="1" noChangeArrowheads="1"/>
          </p:cNvPicPr>
          <p:nvPr/>
        </p:nvPicPr>
        <p:blipFill>
          <a:blip r:embed="rId2" cstate="print"/>
          <a:srcRect/>
          <a:stretch>
            <a:fillRect/>
          </a:stretch>
        </p:blipFill>
        <p:spPr bwMode="auto">
          <a:xfrm>
            <a:off x="2322312" y="1700808"/>
            <a:ext cx="6592851" cy="43924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t>Troïlos</a:t>
            </a:r>
            <a:r>
              <a:rPr lang="fr-FR" i="1" dirty="0" smtClean="0"/>
              <a:t> et Polyxène à la fontaine (Achille guette à droite)</a:t>
            </a:r>
            <a:endParaRPr lang="fr-FR" dirty="0"/>
          </a:p>
        </p:txBody>
      </p:sp>
      <p:pic>
        <p:nvPicPr>
          <p:cNvPr id="38914" name="Picture 2" descr="File:Troilos Polyxene Louvre E662.jpg"/>
          <p:cNvPicPr>
            <a:picLocks noChangeAspect="1" noChangeArrowheads="1"/>
          </p:cNvPicPr>
          <p:nvPr/>
        </p:nvPicPr>
        <p:blipFill>
          <a:blip r:embed="rId2" cstate="print"/>
          <a:srcRect/>
          <a:stretch>
            <a:fillRect/>
          </a:stretch>
        </p:blipFill>
        <p:spPr bwMode="auto">
          <a:xfrm>
            <a:off x="683568" y="1772816"/>
            <a:ext cx="7620000" cy="47053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t>Troïlos</a:t>
            </a:r>
            <a:r>
              <a:rPr lang="fr-FR" i="1" dirty="0" smtClean="0"/>
              <a:t> et Polyxène à la fontaine (Achille guette à droite)</a:t>
            </a:r>
            <a:endParaRPr lang="fr-FR" dirty="0"/>
          </a:p>
        </p:txBody>
      </p:sp>
      <p:sp>
        <p:nvSpPr>
          <p:cNvPr id="3" name="Espace réservé du texte 2"/>
          <p:cNvSpPr>
            <a:spLocks noGrp="1"/>
          </p:cNvSpPr>
          <p:nvPr>
            <p:ph type="body" idx="2"/>
          </p:nvPr>
        </p:nvSpPr>
        <p:spPr/>
        <p:txBody>
          <a:bodyPr/>
          <a:lstStyle/>
          <a:p>
            <a:r>
              <a:rPr lang="fr-FR" dirty="0" err="1" smtClean="0"/>
              <a:t>Dinos</a:t>
            </a:r>
            <a:r>
              <a:rPr lang="fr-FR" dirty="0" smtClean="0"/>
              <a:t> laconien à figures noires, v. 560-540 av. J.-C.</a:t>
            </a:r>
          </a:p>
          <a:p>
            <a:r>
              <a:rPr lang="fr-FR" dirty="0" smtClean="0"/>
              <a:t>Peintre des Cavaliers</a:t>
            </a:r>
          </a:p>
          <a:p>
            <a:r>
              <a:rPr lang="fr-FR" dirty="0" smtClean="0"/>
              <a:t>Dimensions:</a:t>
            </a:r>
            <a:r>
              <a:rPr lang="fr-FR" b="1" dirty="0" smtClean="0"/>
              <a:t>  </a:t>
            </a:r>
            <a:r>
              <a:rPr lang="fr-FR" dirty="0" smtClean="0"/>
              <a:t>H. 26.50 cm; D. 34.50 cm</a:t>
            </a:r>
          </a:p>
          <a:p>
            <a:r>
              <a:rPr lang="fr-FR" dirty="0" smtClean="0"/>
              <a:t>Paris, Louvre</a:t>
            </a:r>
          </a:p>
        </p:txBody>
      </p:sp>
      <p:pic>
        <p:nvPicPr>
          <p:cNvPr id="38914" name="Picture 2" descr="File:Troilos Polyxene Louvre E662.jpg"/>
          <p:cNvPicPr>
            <a:picLocks noChangeAspect="1" noChangeArrowheads="1"/>
          </p:cNvPicPr>
          <p:nvPr/>
        </p:nvPicPr>
        <p:blipFill>
          <a:blip r:embed="rId2" cstate="print"/>
          <a:srcRect/>
          <a:stretch>
            <a:fillRect/>
          </a:stretch>
        </p:blipFill>
        <p:spPr bwMode="auto">
          <a:xfrm>
            <a:off x="2263885" y="1844824"/>
            <a:ext cx="6700603" cy="413762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Achille poursuivant </a:t>
            </a:r>
            <a:r>
              <a:rPr lang="fr-FR" i="1" dirty="0" err="1" smtClean="0"/>
              <a:t>Troilos</a:t>
            </a:r>
            <a:r>
              <a:rPr lang="fr-FR" i="1" dirty="0" smtClean="0"/>
              <a:t> qui fuit vers la droite, précédé par Polyxène</a:t>
            </a:r>
            <a:r>
              <a:rPr lang="fr-FR" dirty="0" smtClean="0"/>
              <a:t> (détail)</a:t>
            </a:r>
            <a:endParaRPr lang="fr-FR" dirty="0"/>
          </a:p>
        </p:txBody>
      </p:sp>
      <p:sp>
        <p:nvSpPr>
          <p:cNvPr id="3" name="Espace réservé du texte 2"/>
          <p:cNvSpPr>
            <a:spLocks noGrp="1"/>
          </p:cNvSpPr>
          <p:nvPr>
            <p:ph type="body" idx="2"/>
          </p:nvPr>
        </p:nvSpPr>
        <p:spPr/>
        <p:txBody>
          <a:bodyPr/>
          <a:lstStyle/>
          <a:p>
            <a:r>
              <a:rPr lang="fr-FR" dirty="0" smtClean="0"/>
              <a:t>Hydrie à figures noires, v. 550-530 av. J.-C.</a:t>
            </a:r>
          </a:p>
          <a:p>
            <a:r>
              <a:rPr lang="fr-FR" dirty="0" smtClean="0"/>
              <a:t>Hauteur: 0.245 m</a:t>
            </a:r>
          </a:p>
          <a:p>
            <a:r>
              <a:rPr lang="fr-FR" dirty="0" smtClean="0"/>
              <a:t>Paris, Louvre</a:t>
            </a:r>
          </a:p>
          <a:p>
            <a:endParaRPr lang="fr-FR" dirty="0"/>
          </a:p>
        </p:txBody>
      </p:sp>
      <p:pic>
        <p:nvPicPr>
          <p:cNvPr id="37890" name="Picture 2" descr="http://www.photo.rmn.fr/LowRes2/TR1/3R4A1Q/94-018641.jpg"/>
          <p:cNvPicPr>
            <a:picLocks noChangeAspect="1" noChangeArrowheads="1"/>
          </p:cNvPicPr>
          <p:nvPr/>
        </p:nvPicPr>
        <p:blipFill>
          <a:blip r:embed="rId2" cstate="print"/>
          <a:srcRect/>
          <a:stretch>
            <a:fillRect/>
          </a:stretch>
        </p:blipFill>
        <p:spPr bwMode="auto">
          <a:xfrm>
            <a:off x="2555776" y="1628800"/>
            <a:ext cx="6096000" cy="4838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435</TotalTime>
  <Words>936</Words>
  <Application>Microsoft Office PowerPoint</Application>
  <PresentationFormat>Affichage à l'écran (4:3)</PresentationFormat>
  <Paragraphs>150</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Médian</vt:lpstr>
      <vt:lpstr>Iconographie de Polyxène</vt:lpstr>
      <vt:lpstr>Fuite de Troïlos et Polyxène devant l'embuscade d'Achille</vt:lpstr>
      <vt:lpstr>Le sacrifice de Polyxène</vt:lpstr>
      <vt:lpstr>Le sacrifice de Polyxène</vt:lpstr>
      <vt:lpstr>Achille tendant une embuscade à Troïlos et Polyxène</vt:lpstr>
      <vt:lpstr>Achille tendant une embuscade à Troïlos et Polyxène</vt:lpstr>
      <vt:lpstr>Troïlos et Polyxène à la fontaine (Achille guette à droite)</vt:lpstr>
      <vt:lpstr>Troïlos et Polyxène à la fontaine (Achille guette à droite)</vt:lpstr>
      <vt:lpstr>Achille poursuivant Troilos qui fuit vers la droite, précédé par Polyxène (détail)</vt:lpstr>
      <vt:lpstr>Polyxène poursuivie par deux guerriers</vt:lpstr>
      <vt:lpstr>Polyxène poursuivie par deux guerriers</vt:lpstr>
      <vt:lpstr>Le sacrifice de Polyxène</vt:lpstr>
      <vt:lpstr>Polyxène à la fontaine, guettée par Achille</vt:lpstr>
      <vt:lpstr>Diapositive 14</vt:lpstr>
      <vt:lpstr>Acamas entraîne Polyxène au supplice</vt:lpstr>
      <vt:lpstr>Troïlus et Polyxène surpris par Achille</vt:lpstr>
      <vt:lpstr>Table iliaque du Capitole bas-relief illustrant des scènes des poèmes homériques et du Cycle épique – ici, de l’Ilioupersis, de l’Iliade, de la Petite Iliade et de l’Éthiopide. </vt:lpstr>
      <vt:lpstr>Le sacrifice de Polyxène (détail)</vt:lpstr>
      <vt:lpstr>Sarcophage d'Achille et Polyxène</vt:lpstr>
      <vt:lpstr>Mort de Polyxène</vt:lpstr>
      <vt:lpstr>Sacrifice de Polyxène</vt:lpstr>
      <vt:lpstr>Sacrifice de Polyxène</vt:lpstr>
      <vt:lpstr>Le sacrifice de Polyxène</vt:lpstr>
      <vt:lpstr>Néoptolème sacrifie Polyxène sur la tombe d'Achille</vt:lpstr>
      <vt:lpstr>Achille demandant à Hécube la main de Polyxène</vt:lpstr>
      <vt:lpstr>Assassinat de Priam et mort de Polyxène</vt:lpstr>
      <vt:lpstr>Achille et Polyxène</vt:lpstr>
      <vt:lpstr>Achille amoureux de Polyxène</vt:lpstr>
      <vt:lpstr>Polyxène sacrifiée</vt:lpstr>
      <vt:lpstr>Le sacrifice de Polyxène</vt:lpstr>
      <vt:lpstr>Diapositive 31</vt:lpstr>
      <vt:lpstr>Polyxène sacrifiée par Néoptolème sur la tombe d'Achille</vt:lpstr>
      <vt:lpstr>Polyxène</vt:lpstr>
      <vt:lpstr>Le sacrifice de Polyxène</vt:lpstr>
      <vt:lpstr>Polyxène immolée aux mânes d'Achille</vt:lpstr>
      <vt:lpstr>Le sacrifice de Polyxène</vt:lpstr>
      <vt:lpstr>Polyxène sacrifiée aux mannes d'Achille</vt:lpstr>
      <vt:lpstr>Hécube et Polyxène</vt:lpstr>
      <vt:lpstr>Diapositive 39</vt:lpstr>
      <vt:lpstr>L'enlèvement de Polyxène par Néoptolème </vt:lpstr>
      <vt:lpstr>L'enlèvement de Polyxène par Néoptolème </vt:lpstr>
      <vt:lpstr>Polyxène sacrifiée sur le bûcher d'Achille</vt:lpstr>
      <vt:lpstr>Polyxène, fille de Priam, est égorgée sur la tombe d'Achille</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Hélène Phan</dc:creator>
  <cp:lastModifiedBy>Hélène Phan</cp:lastModifiedBy>
  <cp:revision>98</cp:revision>
  <dcterms:created xsi:type="dcterms:W3CDTF">2012-01-22T13:39:57Z</dcterms:created>
  <dcterms:modified xsi:type="dcterms:W3CDTF">2013-12-12T13:04:45Z</dcterms:modified>
</cp:coreProperties>
</file>