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8" r:id="rId4"/>
    <p:sldId id="312" r:id="rId5"/>
    <p:sldId id="295" r:id="rId6"/>
    <p:sldId id="296" r:id="rId7"/>
    <p:sldId id="313" r:id="rId8"/>
    <p:sldId id="314" r:id="rId9"/>
    <p:sldId id="269" r:id="rId10"/>
    <p:sldId id="315" r:id="rId11"/>
    <p:sldId id="305" r:id="rId12"/>
    <p:sldId id="303" r:id="rId13"/>
    <p:sldId id="304" r:id="rId14"/>
    <p:sldId id="290" r:id="rId15"/>
    <p:sldId id="287" r:id="rId16"/>
    <p:sldId id="261" r:id="rId17"/>
    <p:sldId id="262" r:id="rId18"/>
    <p:sldId id="259" r:id="rId19"/>
    <p:sldId id="264" r:id="rId20"/>
    <p:sldId id="257" r:id="rId21"/>
    <p:sldId id="270" r:id="rId22"/>
    <p:sldId id="271" r:id="rId23"/>
    <p:sldId id="266" r:id="rId24"/>
    <p:sldId id="267" r:id="rId25"/>
    <p:sldId id="299" r:id="rId26"/>
    <p:sldId id="258" r:id="rId27"/>
    <p:sldId id="260" r:id="rId28"/>
    <p:sldId id="306" r:id="rId29"/>
    <p:sldId id="300" r:id="rId30"/>
    <p:sldId id="301" r:id="rId31"/>
    <p:sldId id="291" r:id="rId32"/>
    <p:sldId id="294" r:id="rId33"/>
    <p:sldId id="292" r:id="rId34"/>
    <p:sldId id="293" r:id="rId35"/>
    <p:sldId id="268" r:id="rId36"/>
    <p:sldId id="272" r:id="rId37"/>
    <p:sldId id="302" r:id="rId38"/>
    <p:sldId id="307" r:id="rId39"/>
    <p:sldId id="309" r:id="rId40"/>
    <p:sldId id="310" r:id="rId41"/>
    <p:sldId id="308" r:id="rId42"/>
    <p:sldId id="282" r:id="rId43"/>
    <p:sldId id="311" r:id="rId44"/>
    <p:sldId id="283" r:id="rId45"/>
    <p:sldId id="284" r:id="rId46"/>
    <p:sldId id="286" r:id="rId47"/>
    <p:sldId id="289"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3073270-7390-4229-9101-906BE0F6C86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073270-7390-4229-9101-906BE0F6C86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073270-7390-4229-9101-906BE0F6C86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073270-7390-4229-9101-906BE0F6C86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073270-7390-4229-9101-906BE0F6C86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073270-7390-4229-9101-906BE0F6C86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073270-7390-4229-9101-906BE0F6C86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073270-7390-4229-9101-906BE0F6C86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073270-7390-4229-9101-906BE0F6C86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073270-7390-4229-9101-906BE0F6C86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0AB99C0-FED2-4F47-B64A-2876FDBA56D0}" type="datetimeFigureOut">
              <a:rPr lang="fr-FR" smtClean="0"/>
              <a:pPr/>
              <a:t>12/12/2013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3073270-7390-4229-9101-906BE0F6C86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AB99C0-FED2-4F47-B64A-2876FDBA56D0}" type="datetimeFigureOut">
              <a:rPr lang="fr-FR" smtClean="0"/>
              <a:pPr/>
              <a:t>12/12/2013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073270-7390-4229-9101-906BE0F6C86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000" dirty="0" smtClean="0"/>
              <a:t>Ulysse et le Cyclope</a:t>
            </a:r>
            <a:endParaRPr lang="fr-FR" dirty="0"/>
          </a:p>
        </p:txBody>
      </p:sp>
      <p:sp>
        <p:nvSpPr>
          <p:cNvPr id="3" name="Sous-titre 2"/>
          <p:cNvSpPr>
            <a:spLocks noGrp="1"/>
          </p:cNvSpPr>
          <p:nvPr>
            <p:ph type="subTitle" idx="1"/>
          </p:nvPr>
        </p:nvSpPr>
        <p:spPr>
          <a:xfrm>
            <a:off x="533400" y="3228536"/>
            <a:ext cx="7854696" cy="2072672"/>
          </a:xfrm>
        </p:spPr>
        <p:txBody>
          <a:bodyPr>
            <a:normAutofit/>
          </a:bodyPr>
          <a:lstStyle/>
          <a:p>
            <a:r>
              <a:rPr lang="fr-FR" sz="2800" dirty="0" smtClean="0"/>
              <a:t>Iconographie de l’épisode de la rencontre d’Ulysse avec le cyclope, dans l’</a:t>
            </a:r>
            <a:r>
              <a:rPr lang="fr-FR" sz="2800" i="1" dirty="0" smtClean="0"/>
              <a:t>Odyssée</a:t>
            </a:r>
          </a:p>
          <a:p>
            <a:r>
              <a:rPr lang="fr-FR" sz="2800" dirty="0" smtClean="0"/>
              <a:t> </a:t>
            </a:r>
          </a:p>
          <a:p>
            <a:r>
              <a:rPr lang="fr-FR" dirty="0" smtClean="0"/>
              <a:t>Histoire des arts</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896544"/>
          </a:xfrm>
        </p:spPr>
        <p:txBody>
          <a:bodyPr>
            <a:normAutofit fontScale="92500"/>
          </a:bodyPr>
          <a:lstStyle/>
          <a:p>
            <a:pPr marL="0">
              <a:buNone/>
            </a:pPr>
            <a:r>
              <a:rPr lang="fr-FR" sz="3200" dirty="0" smtClean="0"/>
              <a:t>Ulysse et ses compagnons font une halte sur l’île du cyclope (au chant IX de l’</a:t>
            </a:r>
            <a:r>
              <a:rPr lang="fr-FR" sz="3200" i="1" dirty="0" smtClean="0"/>
              <a:t>Odyssée</a:t>
            </a:r>
            <a:r>
              <a:rPr lang="fr-FR" sz="3200" dirty="0" smtClean="0"/>
              <a:t>), qu’on pense être la Sicile. Il part en expédition avec douze de ses hommes, en quête de nourriture, et demande à Polyphème </a:t>
            </a:r>
            <a:r>
              <a:rPr lang="fr-FR" sz="3200" u="sng" dirty="0" smtClean="0"/>
              <a:t>l’hospitalité</a:t>
            </a:r>
            <a:r>
              <a:rPr lang="fr-FR" sz="3200" dirty="0" smtClean="0"/>
              <a:t>, qui est un droit sacré chez les Grecs. Prudemment, Ulysse se présente à Polyphème sous le nom de </a:t>
            </a:r>
            <a:r>
              <a:rPr lang="fr-FR" sz="3200" u="sng" dirty="0" smtClean="0"/>
              <a:t>Personne</a:t>
            </a:r>
            <a:r>
              <a:rPr lang="fr-FR" sz="3200" dirty="0" smtClean="0"/>
              <a:t> (</a:t>
            </a:r>
            <a:r>
              <a:rPr lang="fr-FR" sz="3200" dirty="0" err="1" smtClean="0"/>
              <a:t>Outis</a:t>
            </a:r>
            <a:r>
              <a:rPr lang="fr-FR" sz="3200" dirty="0" smtClean="0"/>
              <a:t> en grec).</a:t>
            </a:r>
          </a:p>
          <a:p>
            <a:pPr marL="0">
              <a:buNone/>
            </a:pPr>
            <a:r>
              <a:rPr lang="fr-FR" sz="3200" dirty="0" smtClean="0"/>
              <a:t>Le Géant les enferme dans sa grotte fermée par un gros rocher et dévore six des compagnons.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8229600" cy="4680520"/>
          </a:xfrm>
        </p:spPr>
        <p:txBody>
          <a:bodyPr>
            <a:normAutofit fontScale="92500" lnSpcReduction="20000"/>
          </a:bodyPr>
          <a:lstStyle/>
          <a:p>
            <a:pPr marL="0">
              <a:buNone/>
            </a:pPr>
            <a:r>
              <a:rPr lang="fr-FR" sz="3200" dirty="0" smtClean="0"/>
              <a:t>Emprisonné dans la caverne avec ses compagnons, Ulysse doit trouver le moyen d’en sortir.</a:t>
            </a:r>
          </a:p>
          <a:p>
            <a:pPr marL="0">
              <a:buNone/>
            </a:pPr>
            <a:r>
              <a:rPr lang="fr-FR" sz="3200" dirty="0" smtClean="0"/>
              <a:t>Pendant la journée, le cyclope s’absente avec son troupeau; Ulysse et ses compagnons entreprennent d’aiguiser un immense pieu de bois. </a:t>
            </a:r>
          </a:p>
          <a:p>
            <a:pPr marL="0">
              <a:buNone/>
            </a:pPr>
            <a:r>
              <a:rPr lang="fr-FR" sz="3200" dirty="0" smtClean="0"/>
              <a:t>Le soir venu, Polyphème dévore deux nouveaux compagnons, et Ulysse l’enivre avec le vin qu’ils ont apporté de leurs navires. Le cyclope sombre dans un sommeil profond, qui permet au héros de mener la suite de son plan à exécution.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2743200" cy="1162050"/>
          </a:xfrm>
        </p:spPr>
        <p:txBody>
          <a:bodyPr/>
          <a:lstStyle/>
          <a:p>
            <a:r>
              <a:rPr lang="fr-FR" i="1" dirty="0" smtClean="0"/>
              <a:t>Ulysse tendant la coupe au Cyclope</a:t>
            </a:r>
            <a:endParaRPr lang="fr-FR" dirty="0"/>
          </a:p>
        </p:txBody>
      </p:sp>
      <p:sp>
        <p:nvSpPr>
          <p:cNvPr id="3" name="Espace réservé du texte 2"/>
          <p:cNvSpPr>
            <a:spLocks noGrp="1"/>
          </p:cNvSpPr>
          <p:nvPr>
            <p:ph type="body" idx="2"/>
          </p:nvPr>
        </p:nvSpPr>
        <p:spPr/>
        <p:txBody>
          <a:bodyPr>
            <a:normAutofit/>
          </a:bodyPr>
          <a:lstStyle/>
          <a:p>
            <a:r>
              <a:rPr lang="fr-FR" sz="1600" dirty="0" smtClean="0"/>
              <a:t>Deuxième période rhodienne (à partir de 157 avant JC)</a:t>
            </a:r>
            <a:br>
              <a:rPr lang="fr-FR" sz="1600" dirty="0" smtClean="0"/>
            </a:br>
            <a:r>
              <a:rPr lang="fr-FR" sz="1600" dirty="0" smtClean="0"/>
              <a:t>Rome, Musées du Vatican - Galerie </a:t>
            </a:r>
            <a:r>
              <a:rPr lang="fr-FR" sz="1600" dirty="0" err="1" smtClean="0"/>
              <a:t>Chiaramonti</a:t>
            </a:r>
            <a:endParaRPr lang="fr-FR" sz="1600" dirty="0"/>
          </a:p>
        </p:txBody>
      </p:sp>
      <p:pic>
        <p:nvPicPr>
          <p:cNvPr id="5" name="Espace réservé du contenu 4" descr="UlysseTendantLaCoupeAuCyclope-150AvJC.jpg"/>
          <p:cNvPicPr>
            <a:picLocks noGrp="1" noChangeAspect="1"/>
          </p:cNvPicPr>
          <p:nvPr>
            <p:ph sz="half" idx="1"/>
          </p:nvPr>
        </p:nvPicPr>
        <p:blipFill>
          <a:blip r:embed="rId2" cstate="print"/>
          <a:stretch>
            <a:fillRect/>
          </a:stretch>
        </p:blipFill>
        <p:spPr>
          <a:xfrm>
            <a:off x="4355976" y="881865"/>
            <a:ext cx="3528392" cy="536653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764704"/>
            <a:ext cx="8136904" cy="792088"/>
          </a:xfrm>
        </p:spPr>
        <p:txBody>
          <a:bodyPr/>
          <a:lstStyle/>
          <a:p>
            <a:r>
              <a:rPr lang="it-IT" dirty="0" smtClean="0"/>
              <a:t>DI GIOVANNI, Apollonio - </a:t>
            </a:r>
            <a:r>
              <a:rPr lang="it-IT" i="1" dirty="0" smtClean="0"/>
              <a:t>Les aventures d'Ulysse</a:t>
            </a:r>
            <a:endParaRPr lang="fr-FR" dirty="0"/>
          </a:p>
        </p:txBody>
      </p:sp>
      <p:sp>
        <p:nvSpPr>
          <p:cNvPr id="3" name="Espace réservé du texte 2"/>
          <p:cNvSpPr>
            <a:spLocks noGrp="1"/>
          </p:cNvSpPr>
          <p:nvPr>
            <p:ph type="body" idx="2"/>
          </p:nvPr>
        </p:nvSpPr>
        <p:spPr>
          <a:xfrm>
            <a:off x="685800" y="1988840"/>
            <a:ext cx="2743200" cy="4259560"/>
          </a:xfrm>
        </p:spPr>
        <p:txBody>
          <a:bodyPr>
            <a:normAutofit/>
          </a:bodyPr>
          <a:lstStyle/>
          <a:p>
            <a:r>
              <a:rPr lang="it-IT" sz="1600" dirty="0" smtClean="0"/>
              <a:t>(1435-1445)</a:t>
            </a:r>
          </a:p>
          <a:p>
            <a:r>
              <a:rPr lang="it-IT" sz="1600" dirty="0" smtClean="0"/>
              <a:t>Chicago,  Art Institute</a:t>
            </a:r>
            <a:endParaRPr lang="fr-FR" sz="1600" dirty="0"/>
          </a:p>
        </p:txBody>
      </p:sp>
      <p:pic>
        <p:nvPicPr>
          <p:cNvPr id="5" name="Espace réservé du contenu 4" descr="ApollonioDiGiovanni-AventuresUlysse.jpg"/>
          <p:cNvPicPr>
            <a:picLocks noGrp="1" noChangeAspect="1"/>
          </p:cNvPicPr>
          <p:nvPr>
            <p:ph sz="half" idx="1"/>
          </p:nvPr>
        </p:nvPicPr>
        <p:blipFill>
          <a:blip r:embed="rId2" cstate="print"/>
          <a:stretch>
            <a:fillRect/>
          </a:stretch>
        </p:blipFill>
        <p:spPr>
          <a:xfrm>
            <a:off x="3590925" y="2057400"/>
            <a:ext cx="5080000" cy="3810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132856"/>
            <a:ext cx="7772400" cy="1608208"/>
          </a:xfrm>
        </p:spPr>
        <p:txBody>
          <a:bodyPr/>
          <a:lstStyle/>
          <a:p>
            <a:pPr algn="ctr"/>
            <a:r>
              <a:rPr lang="fr-FR" sz="6000" dirty="0" smtClean="0"/>
              <a:t>L'aveuglement du Cyclope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229600" cy="4821168"/>
          </a:xfrm>
        </p:spPr>
        <p:txBody>
          <a:bodyPr>
            <a:normAutofit fontScale="92500" lnSpcReduction="10000"/>
          </a:bodyPr>
          <a:lstStyle/>
          <a:p>
            <a:pPr marL="0">
              <a:buNone/>
            </a:pPr>
            <a:r>
              <a:rPr lang="fr-FR" sz="3200" dirty="0" smtClean="0"/>
              <a:t>Une fois le cyclope endormi, Ulysse et ses compagnons, lui crèvent l’œil à l’aide du grand pieu qu’ils ont aiguisé pendant la journée.</a:t>
            </a:r>
          </a:p>
          <a:p>
            <a:pPr marL="0">
              <a:buNone/>
            </a:pPr>
            <a:r>
              <a:rPr lang="fr-FR" sz="3200" dirty="0" smtClean="0"/>
              <a:t>Polyphème appelle à l’aide en criant que Personne lui fait du mal… Les autres cyclopes renoncent donc à l’aider…</a:t>
            </a:r>
          </a:p>
          <a:p>
            <a:pPr marL="0">
              <a:buNone/>
            </a:pPr>
            <a:r>
              <a:rPr lang="fr-FR" sz="3200" dirty="0" smtClean="0"/>
              <a:t>L'aveuglement du Cyclope est l'épisode de l'</a:t>
            </a:r>
            <a:r>
              <a:rPr lang="fr-FR" sz="3200" i="1" dirty="0" smtClean="0"/>
              <a:t>Odyssée</a:t>
            </a:r>
            <a:r>
              <a:rPr lang="fr-FR" sz="3200" dirty="0" smtClean="0"/>
              <a:t> qui apparaît, selon les monuments antiques qui nous sont parvenus, comme le premier à avoir été représenté. Dès le début du VII</a:t>
            </a:r>
            <a:r>
              <a:rPr lang="fr-FR" sz="3200" baseline="30000" dirty="0" smtClean="0"/>
              <a:t>e</a:t>
            </a:r>
            <a:r>
              <a:rPr lang="fr-FR" sz="3200" dirty="0" smtClean="0"/>
              <a:t> siècle, la scène figure sur des vases peints.</a:t>
            </a:r>
            <a:endParaRPr lang="fr-F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3568" y="620688"/>
            <a:ext cx="7992888" cy="1330472"/>
          </a:xfrm>
        </p:spPr>
        <p:txBody>
          <a:bodyPr/>
          <a:lstStyle/>
          <a:p>
            <a:r>
              <a:rPr lang="fr-FR" i="1" dirty="0" smtClean="0"/>
              <a:t>Ulysse aveuglant Polyphème</a:t>
            </a:r>
            <a:r>
              <a:rPr lang="fr-FR" dirty="0" smtClean="0"/>
              <a:t/>
            </a:r>
            <a:br>
              <a:rPr lang="fr-FR" dirty="0" smtClean="0"/>
            </a:br>
            <a:endParaRPr lang="fr-FR" dirty="0"/>
          </a:p>
        </p:txBody>
      </p:sp>
      <p:sp>
        <p:nvSpPr>
          <p:cNvPr id="6" name="Espace réservé du texte 5"/>
          <p:cNvSpPr>
            <a:spLocks noGrp="1"/>
          </p:cNvSpPr>
          <p:nvPr>
            <p:ph type="body" idx="2"/>
          </p:nvPr>
        </p:nvSpPr>
        <p:spPr>
          <a:xfrm>
            <a:off x="685800" y="1988840"/>
            <a:ext cx="2743200" cy="4259560"/>
          </a:xfrm>
        </p:spPr>
        <p:txBody>
          <a:bodyPr>
            <a:normAutofit/>
          </a:bodyPr>
          <a:lstStyle/>
          <a:p>
            <a:r>
              <a:rPr lang="fr-FR" sz="1600" dirty="0" smtClean="0"/>
              <a:t>Cratère d'</a:t>
            </a:r>
            <a:r>
              <a:rPr lang="fr-FR" sz="1600" dirty="0" err="1" smtClean="0"/>
              <a:t>Aristonothos</a:t>
            </a:r>
            <a:r>
              <a:rPr lang="fr-FR" sz="1600" dirty="0" smtClean="0"/>
              <a:t>, trouvé à </a:t>
            </a:r>
            <a:r>
              <a:rPr lang="fr-FR" sz="1600" dirty="0" err="1" smtClean="0"/>
              <a:t>Caeré</a:t>
            </a:r>
            <a:r>
              <a:rPr lang="fr-FR" sz="1600" dirty="0" smtClean="0"/>
              <a:t> (milieu du VII</a:t>
            </a:r>
            <a:r>
              <a:rPr lang="fr-FR" sz="1600" baseline="30000" dirty="0" smtClean="0"/>
              <a:t>e</a:t>
            </a:r>
            <a:r>
              <a:rPr lang="fr-FR" sz="1600" dirty="0" smtClean="0"/>
              <a:t> siècle avant  J.C.) </a:t>
            </a:r>
          </a:p>
          <a:p>
            <a:r>
              <a:rPr lang="fr-FR" sz="1600" dirty="0" smtClean="0"/>
              <a:t>Rome, Palais des Conservateurs</a:t>
            </a:r>
            <a:endParaRPr lang="fr-FR" sz="1600" dirty="0"/>
          </a:p>
        </p:txBody>
      </p:sp>
      <p:pic>
        <p:nvPicPr>
          <p:cNvPr id="7" name="Espace réservé du contenu 6" descr="Ulysse-Cyclope-Cratère d'Aristonothos-750AvJC.jpg"/>
          <p:cNvPicPr>
            <a:picLocks noGrp="1" noChangeAspect="1"/>
          </p:cNvPicPr>
          <p:nvPr>
            <p:ph sz="half" idx="1"/>
          </p:nvPr>
        </p:nvPicPr>
        <p:blipFill>
          <a:blip r:embed="rId2" cstate="print"/>
          <a:stretch>
            <a:fillRect/>
          </a:stretch>
        </p:blipFill>
        <p:spPr>
          <a:xfrm>
            <a:off x="3575050" y="2000695"/>
            <a:ext cx="5111750" cy="392341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980728"/>
            <a:ext cx="7704856" cy="1152128"/>
          </a:xfrm>
        </p:spPr>
        <p:txBody>
          <a:bodyPr/>
          <a:lstStyle/>
          <a:p>
            <a:r>
              <a:rPr lang="fr-FR" i="1" dirty="0" smtClean="0"/>
              <a:t>Ulysse aveuglant Polyphème</a:t>
            </a:r>
            <a:r>
              <a:rPr lang="fr-FR" dirty="0" smtClean="0"/>
              <a:t/>
            </a:r>
            <a:br>
              <a:rPr lang="fr-FR" dirty="0" smtClean="0"/>
            </a:br>
            <a:endParaRPr lang="fr-FR" dirty="0"/>
          </a:p>
        </p:txBody>
      </p:sp>
      <p:pic>
        <p:nvPicPr>
          <p:cNvPr id="7" name="Espace réservé du contenu 6" descr="Ulysse-Cyclope-CratereProtoArgien-750AvJC-2.jpg"/>
          <p:cNvPicPr>
            <a:picLocks noGrp="1" noChangeAspect="1"/>
          </p:cNvPicPr>
          <p:nvPr>
            <p:ph sz="half" idx="1"/>
          </p:nvPr>
        </p:nvPicPr>
        <p:blipFill>
          <a:blip r:embed="rId2" cstate="print"/>
          <a:stretch>
            <a:fillRect/>
          </a:stretch>
        </p:blipFill>
        <p:spPr>
          <a:xfrm>
            <a:off x="3275856" y="2132856"/>
            <a:ext cx="5111750" cy="4097920"/>
          </a:xfrm>
        </p:spPr>
      </p:pic>
      <p:sp>
        <p:nvSpPr>
          <p:cNvPr id="8" name="Espace réservé du texte 5"/>
          <p:cNvSpPr>
            <a:spLocks noGrp="1"/>
          </p:cNvSpPr>
          <p:nvPr>
            <p:ph type="body" idx="2"/>
          </p:nvPr>
        </p:nvSpPr>
        <p:spPr>
          <a:xfrm>
            <a:off x="685800" y="2132856"/>
            <a:ext cx="2374032" cy="4115544"/>
          </a:xfrm>
        </p:spPr>
        <p:txBody>
          <a:bodyPr>
            <a:normAutofit/>
          </a:bodyPr>
          <a:lstStyle/>
          <a:p>
            <a:r>
              <a:rPr lang="fr-FR" sz="1600" dirty="0" smtClean="0"/>
              <a:t>Cratère proto-argien, trouvé à Argos (milieu du VIIe siècle avant  J.C.)</a:t>
            </a:r>
            <a:br>
              <a:rPr lang="fr-FR" sz="1600" dirty="0" smtClean="0"/>
            </a:br>
            <a:r>
              <a:rPr lang="fr-FR" sz="1600" dirty="0" smtClean="0"/>
              <a:t>Argos, Musée archéologique</a:t>
            </a:r>
            <a:endParaRPr lang="fr-F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lysse-Cyclope-AmphoreProtoAttique-650AvJC.jpg"/>
          <p:cNvPicPr>
            <a:picLocks noGrp="1" noChangeAspect="1"/>
          </p:cNvPicPr>
          <p:nvPr>
            <p:ph sz="half" idx="1"/>
          </p:nvPr>
        </p:nvPicPr>
        <p:blipFill>
          <a:blip r:embed="rId2" cstate="print"/>
          <a:stretch>
            <a:fillRect/>
          </a:stretch>
        </p:blipFill>
        <p:spPr>
          <a:xfrm>
            <a:off x="3491880" y="1268760"/>
            <a:ext cx="5456244" cy="5123656"/>
          </a:xfrm>
        </p:spPr>
      </p:pic>
      <p:pic>
        <p:nvPicPr>
          <p:cNvPr id="2050" name="Picture 2" descr="C:\Boulot\§Grec\Mythologie\Héros et héroïnes grecs\Ulysse et les monstres\Cyclope\Ulysse-Cyclope-AmphoreProtoAttique-VueComplete-650AvJC.jpg"/>
          <p:cNvPicPr>
            <a:picLocks noChangeAspect="1" noChangeArrowheads="1"/>
          </p:cNvPicPr>
          <p:nvPr/>
        </p:nvPicPr>
        <p:blipFill>
          <a:blip r:embed="rId3" cstate="print"/>
          <a:srcRect/>
          <a:stretch>
            <a:fillRect/>
          </a:stretch>
        </p:blipFill>
        <p:spPr bwMode="auto">
          <a:xfrm>
            <a:off x="395536" y="2132856"/>
            <a:ext cx="2295525" cy="4267200"/>
          </a:xfrm>
          <a:prstGeom prst="rect">
            <a:avLst/>
          </a:prstGeom>
          <a:noFill/>
        </p:spPr>
      </p:pic>
      <p:sp>
        <p:nvSpPr>
          <p:cNvPr id="6" name="Espace réservé du texte 5"/>
          <p:cNvSpPr>
            <a:spLocks noGrp="1"/>
          </p:cNvSpPr>
          <p:nvPr>
            <p:ph type="body" idx="2"/>
          </p:nvPr>
        </p:nvSpPr>
        <p:spPr>
          <a:xfrm>
            <a:off x="971600" y="836712"/>
            <a:ext cx="2374032" cy="1296144"/>
          </a:xfrm>
        </p:spPr>
        <p:txBody>
          <a:bodyPr>
            <a:normAutofit/>
          </a:bodyPr>
          <a:lstStyle/>
          <a:p>
            <a:r>
              <a:rPr lang="fr-FR" sz="1600" dirty="0" smtClean="0"/>
              <a:t>Amphore </a:t>
            </a:r>
            <a:r>
              <a:rPr lang="fr-FR" sz="1600" dirty="0" err="1" smtClean="0"/>
              <a:t>proto-attique</a:t>
            </a:r>
            <a:r>
              <a:rPr lang="fr-FR" sz="1600" dirty="0" smtClean="0"/>
              <a:t/>
            </a:r>
            <a:br>
              <a:rPr lang="fr-FR" sz="1600" dirty="0" smtClean="0"/>
            </a:br>
            <a:r>
              <a:rPr lang="fr-FR" sz="1600" dirty="0" smtClean="0"/>
              <a:t>v. 650 av. J.-C.</a:t>
            </a:r>
            <a:br>
              <a:rPr lang="fr-FR" sz="1600" dirty="0" smtClean="0"/>
            </a:br>
            <a:r>
              <a:rPr lang="fr-FR" sz="1600" dirty="0" smtClean="0"/>
              <a:t> Musée d'Eleusis</a:t>
            </a:r>
            <a:endParaRPr lang="fr-FR"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3238128" cy="1474488"/>
          </a:xfrm>
        </p:spPr>
        <p:txBody>
          <a:bodyPr/>
          <a:lstStyle/>
          <a:p>
            <a:r>
              <a:rPr lang="fr-FR" dirty="0" smtClean="0"/>
              <a:t>Amphore </a:t>
            </a:r>
            <a:r>
              <a:rPr lang="fr-FR" dirty="0" err="1" smtClean="0"/>
              <a:t>proto-attique</a:t>
            </a:r>
            <a:r>
              <a:rPr lang="fr-FR" dirty="0" smtClean="0"/>
              <a:t/>
            </a:r>
            <a:br>
              <a:rPr lang="fr-FR" dirty="0" smtClean="0"/>
            </a:br>
            <a:r>
              <a:rPr lang="fr-FR" dirty="0" smtClean="0"/>
              <a:t>v. 650 av. J.-C.</a:t>
            </a:r>
            <a:br>
              <a:rPr lang="fr-FR" dirty="0" smtClean="0"/>
            </a:br>
            <a:r>
              <a:rPr lang="fr-FR" dirty="0" smtClean="0"/>
              <a:t> Musée d'Eleusis</a:t>
            </a:r>
            <a:endParaRPr lang="fr-FR" dirty="0"/>
          </a:p>
        </p:txBody>
      </p:sp>
      <p:pic>
        <p:nvPicPr>
          <p:cNvPr id="2050" name="Picture 2" descr="C:\Boulot\§Grec\Mythologie\Héros et héroïnes grecs\Ulysse et les monstres\Cyclope\Ulysse-Cyclope-AmphoreProtoAttique-VueComplete-650AvJC.jpg"/>
          <p:cNvPicPr>
            <a:picLocks noChangeAspect="1" noChangeArrowheads="1"/>
          </p:cNvPicPr>
          <p:nvPr/>
        </p:nvPicPr>
        <p:blipFill>
          <a:blip r:embed="rId2" cstate="print"/>
          <a:srcRect/>
          <a:stretch>
            <a:fillRect/>
          </a:stretch>
        </p:blipFill>
        <p:spPr bwMode="auto">
          <a:xfrm>
            <a:off x="395536" y="2132856"/>
            <a:ext cx="2295525" cy="4267200"/>
          </a:xfrm>
          <a:prstGeom prst="rect">
            <a:avLst/>
          </a:prstGeom>
          <a:noFill/>
        </p:spPr>
      </p:pic>
      <p:pic>
        <p:nvPicPr>
          <p:cNvPr id="7" name="Espace réservé du contenu 6" descr="Ulysse-Cyclope-AmphoreProtoAttique-GrosPlan-650AvJC.jpg"/>
          <p:cNvPicPr>
            <a:picLocks noGrp="1" noChangeAspect="1"/>
          </p:cNvPicPr>
          <p:nvPr>
            <p:ph sz="half" idx="1"/>
          </p:nvPr>
        </p:nvPicPr>
        <p:blipFill>
          <a:blip r:embed="rId3" cstate="print"/>
          <a:stretch>
            <a:fillRect/>
          </a:stretch>
        </p:blipFill>
        <p:spPr>
          <a:xfrm>
            <a:off x="3347864" y="2276872"/>
            <a:ext cx="5393192" cy="374441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0736"/>
          </a:xfrm>
        </p:spPr>
        <p:txBody>
          <a:bodyPr/>
          <a:lstStyle/>
          <a:p>
            <a:r>
              <a:rPr lang="fr-FR" dirty="0" smtClean="0"/>
              <a:t>Plan du diaporama</a:t>
            </a:r>
            <a:endParaRPr lang="fr-FR" dirty="0"/>
          </a:p>
        </p:txBody>
      </p:sp>
      <p:sp>
        <p:nvSpPr>
          <p:cNvPr id="3" name="Espace réservé du contenu 2"/>
          <p:cNvSpPr>
            <a:spLocks noGrp="1"/>
          </p:cNvSpPr>
          <p:nvPr>
            <p:ph idx="1"/>
          </p:nvPr>
        </p:nvSpPr>
        <p:spPr>
          <a:xfrm>
            <a:off x="467544" y="2132856"/>
            <a:ext cx="8229600" cy="2304256"/>
          </a:xfrm>
        </p:spPr>
        <p:txBody>
          <a:bodyPr>
            <a:normAutofit lnSpcReduction="10000"/>
          </a:bodyPr>
          <a:lstStyle/>
          <a:p>
            <a:pPr marL="514350" indent="-514350">
              <a:buFont typeface="+mj-lt"/>
              <a:buAutoNum type="arabicPeriod"/>
            </a:pPr>
            <a:r>
              <a:rPr lang="fr-FR" sz="3200" dirty="0" smtClean="0"/>
              <a:t>Le cyclope Polyphème</a:t>
            </a:r>
          </a:p>
          <a:p>
            <a:pPr marL="514350" indent="-514350">
              <a:buFont typeface="+mj-lt"/>
              <a:buAutoNum type="arabicPeriod"/>
            </a:pPr>
            <a:r>
              <a:rPr lang="fr-FR" sz="3200" dirty="0" smtClean="0"/>
              <a:t>L’aveuglement de Polyphème</a:t>
            </a:r>
          </a:p>
          <a:p>
            <a:pPr marL="514350" indent="-514350">
              <a:buFont typeface="+mj-lt"/>
              <a:buAutoNum type="arabicPeriod"/>
            </a:pPr>
            <a:r>
              <a:rPr lang="fr-FR" sz="3200" dirty="0" smtClean="0"/>
              <a:t>La ruse d’Ulysse pour sortir de la caverne</a:t>
            </a:r>
          </a:p>
          <a:p>
            <a:pPr marL="514350" indent="-514350">
              <a:buFont typeface="+mj-lt"/>
              <a:buAutoNum type="arabicPeriod"/>
            </a:pPr>
            <a:r>
              <a:rPr lang="fr-FR" sz="3200" dirty="0" smtClean="0"/>
              <a:t>La fuite loin de l’île</a:t>
            </a:r>
          </a:p>
          <a:p>
            <a:pPr>
              <a:buNone/>
            </a:pPr>
            <a:endParaRPr lang="fr-FR" sz="3200" dirty="0" smtClean="0"/>
          </a:p>
        </p:txBody>
      </p:sp>
      <p:sp>
        <p:nvSpPr>
          <p:cNvPr id="4" name="Espace réservé du contenu 2"/>
          <p:cNvSpPr txBox="1">
            <a:spLocks/>
          </p:cNvSpPr>
          <p:nvPr/>
        </p:nvSpPr>
        <p:spPr>
          <a:xfrm>
            <a:off x="467544" y="5013176"/>
            <a:ext cx="8229600" cy="1296144"/>
          </a:xfrm>
          <a:prstGeom prst="rect">
            <a:avLst/>
          </a:prstGeom>
        </p:spPr>
        <p:txBody>
          <a:bodyPr vert="horz">
            <a:normAutofit/>
          </a:bodyPr>
          <a:lstStyle/>
          <a:p>
            <a:pPr marL="0" marR="0" lvl="0" indent="258763"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Note: à l’intérieur de chaque partie, les œuvres apparaissent dans l’ordre chronologique, des plus anciennes aux plus modernes.</a:t>
            </a: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85800" y="980728"/>
            <a:ext cx="7054552" cy="1368152"/>
          </a:xfrm>
        </p:spPr>
        <p:txBody>
          <a:bodyPr/>
          <a:lstStyle/>
          <a:p>
            <a:r>
              <a:rPr lang="fr-FR" dirty="0" smtClean="0"/>
              <a:t>Ulysse et ses compagnons aveuglant le Cyclope</a:t>
            </a:r>
            <a:br>
              <a:rPr lang="fr-FR" dirty="0" smtClean="0"/>
            </a:br>
            <a:endParaRPr lang="fr-FR" dirty="0"/>
          </a:p>
        </p:txBody>
      </p:sp>
      <p:sp>
        <p:nvSpPr>
          <p:cNvPr id="6" name="Espace réservé du texte 5"/>
          <p:cNvSpPr>
            <a:spLocks noGrp="1"/>
          </p:cNvSpPr>
          <p:nvPr>
            <p:ph type="body" idx="2"/>
          </p:nvPr>
        </p:nvSpPr>
        <p:spPr>
          <a:xfrm>
            <a:off x="685800" y="2348880"/>
            <a:ext cx="2743200" cy="3899520"/>
          </a:xfrm>
        </p:spPr>
        <p:txBody>
          <a:bodyPr>
            <a:normAutofit/>
          </a:bodyPr>
          <a:lstStyle/>
          <a:p>
            <a:r>
              <a:rPr lang="fr-FR" sz="1600" dirty="0" smtClean="0"/>
              <a:t>Coupe laconienne, attribuée au Peintre du Cavalier. Sparte, vers 560-550 av. J.-C.</a:t>
            </a:r>
          </a:p>
          <a:p>
            <a:r>
              <a:rPr lang="fr-FR" sz="1600" dirty="0" smtClean="0"/>
              <a:t>Argile jaune rosé à engobe blanc grisâtre, peinture noire lustrée, rehauts rouges (épieu, chevelures, taches de sang sur la cuisse de Polyphème) ø 21,4 cm ; h. 12,5 cm</a:t>
            </a:r>
          </a:p>
          <a:p>
            <a:r>
              <a:rPr lang="fr-FR" sz="1600" dirty="0" err="1" smtClean="0"/>
              <a:t>BnF</a:t>
            </a:r>
            <a:r>
              <a:rPr lang="fr-FR" sz="1600" dirty="0" smtClean="0"/>
              <a:t>, Monnaies, Médailles et Antiques, De </a:t>
            </a:r>
            <a:r>
              <a:rPr lang="fr-FR" sz="1600" dirty="0" err="1" smtClean="0"/>
              <a:t>Ridder</a:t>
            </a:r>
            <a:r>
              <a:rPr lang="fr-FR" sz="1600" dirty="0" smtClean="0"/>
              <a:t> 190</a:t>
            </a:r>
            <a:endParaRPr lang="fr-FR" sz="1600" dirty="0"/>
          </a:p>
        </p:txBody>
      </p:sp>
      <p:pic>
        <p:nvPicPr>
          <p:cNvPr id="4" name="Espace réservé du contenu 3" descr="Ulysse-Cyclope-CoupeFiguresNoires-550AvJC.jpg"/>
          <p:cNvPicPr>
            <a:picLocks noGrp="1" noChangeAspect="1"/>
          </p:cNvPicPr>
          <p:nvPr>
            <p:ph sz="half" idx="1"/>
          </p:nvPr>
        </p:nvPicPr>
        <p:blipFill>
          <a:blip r:embed="rId2" cstate="print"/>
          <a:stretch>
            <a:fillRect/>
          </a:stretch>
        </p:blipFill>
        <p:spPr>
          <a:xfrm>
            <a:off x="3563888" y="2276872"/>
            <a:ext cx="5111750" cy="400208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415880"/>
          </a:xfrm>
        </p:spPr>
        <p:txBody>
          <a:bodyPr>
            <a:noAutofit/>
          </a:bodyPr>
          <a:lstStyle/>
          <a:p>
            <a:pPr marL="0">
              <a:buNone/>
            </a:pPr>
            <a:r>
              <a:rPr lang="fr-FR" sz="2200" dirty="0" smtClean="0"/>
              <a:t>La tendance à illustrer l'épisode non pas dans un seul de ses moments mais dans sa forme la plus complète possible, ce qu'on appelle une "représentation synthétique", est typique de la période archaïque. Dans cette coupe du VI</a:t>
            </a:r>
            <a:r>
              <a:rPr lang="fr-FR" sz="2200" baseline="30000" dirty="0" smtClean="0"/>
              <a:t>e</a:t>
            </a:r>
            <a:r>
              <a:rPr lang="fr-FR" sz="2200" dirty="0" smtClean="0"/>
              <a:t> siècle, on retrouve cette façon de condenser plusieurs scènes dans une seule image. Quatre personnages nus y pointent un épieu vers l'œil du cyclope, assis sur un rocher, tenant dans chaque main une jambe humaine et buvant dans la coupe que lui tend le premier d'entre eux. Traditionnellement, Ulysse est représenté comme un homme barbu ; il serait donc placé à l'extrémité de l'épieu, position qui est celle que lui attribue Homère dans l'aveuglement de Polyphème. À l'exergue, un poisson rappelle que ce dernier est fils du dieu de la mer, Poséidon. La scène illustre parfaitement le chant IX de l'</a:t>
            </a:r>
            <a:r>
              <a:rPr lang="fr-FR" sz="2200" i="1" dirty="0" smtClean="0"/>
              <a:t>Odyssée</a:t>
            </a:r>
            <a:r>
              <a:rPr lang="fr-FR" sz="2200" dirty="0" smtClean="0"/>
              <a:t> en résumant les trois passages : vers 287-346, Polyphème dévore plusieurs compagnons ; vers 346-370, il est enivré ; vers 375-400, il est aveuglé.</a:t>
            </a:r>
            <a:endParaRPr lang="fr-FR"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lysse-Cyclope-CoupeLaconienneFiguresNoires-550AvJC-2.jpg"/>
          <p:cNvPicPr>
            <a:picLocks noGrp="1" noChangeAspect="1"/>
          </p:cNvPicPr>
          <p:nvPr>
            <p:ph sz="half" idx="1"/>
          </p:nvPr>
        </p:nvPicPr>
        <p:blipFill>
          <a:blip r:embed="rId2" cstate="print"/>
          <a:stretch>
            <a:fillRect/>
          </a:stretch>
        </p:blipFill>
        <p:spPr>
          <a:xfrm>
            <a:off x="539552" y="332656"/>
            <a:ext cx="8003232" cy="617582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908720"/>
            <a:ext cx="6624736" cy="1162050"/>
          </a:xfrm>
        </p:spPr>
        <p:txBody>
          <a:bodyPr/>
          <a:lstStyle/>
          <a:p>
            <a:r>
              <a:rPr lang="fr-FR" i="1" dirty="0" smtClean="0"/>
              <a:t>Ulysse et ses compagnons aveuglant Polyphème</a:t>
            </a:r>
            <a:endParaRPr lang="fr-FR" dirty="0"/>
          </a:p>
        </p:txBody>
      </p:sp>
      <p:sp>
        <p:nvSpPr>
          <p:cNvPr id="3" name="Espace réservé du texte 2"/>
          <p:cNvSpPr>
            <a:spLocks noGrp="1"/>
          </p:cNvSpPr>
          <p:nvPr>
            <p:ph type="body" idx="2"/>
          </p:nvPr>
        </p:nvSpPr>
        <p:spPr>
          <a:xfrm>
            <a:off x="685800" y="2420888"/>
            <a:ext cx="2743200" cy="3827512"/>
          </a:xfrm>
        </p:spPr>
        <p:txBody>
          <a:bodyPr>
            <a:normAutofit/>
          </a:bodyPr>
          <a:lstStyle/>
          <a:p>
            <a:r>
              <a:rPr lang="fr-FR" sz="1600" dirty="0" smtClean="0"/>
              <a:t>Kylix archaïque à figures noires (560-550 avant JC)</a:t>
            </a:r>
          </a:p>
          <a:p>
            <a:r>
              <a:rPr lang="fr-FR" sz="1600" dirty="0" smtClean="0"/>
              <a:t>Boston, </a:t>
            </a:r>
            <a:r>
              <a:rPr lang="fr-FR" sz="1600" dirty="0" err="1" smtClean="0"/>
              <a:t>Museum</a:t>
            </a:r>
            <a:r>
              <a:rPr lang="fr-FR" sz="1600" dirty="0" smtClean="0"/>
              <a:t> of Fine Arts</a:t>
            </a:r>
          </a:p>
        </p:txBody>
      </p:sp>
      <p:pic>
        <p:nvPicPr>
          <p:cNvPr id="5" name="Espace réservé du contenu 4" descr="Ulysse-Cyclope-KylixFigNoires-560-550AvJC.jpg"/>
          <p:cNvPicPr>
            <a:picLocks noGrp="1" noChangeAspect="1"/>
          </p:cNvPicPr>
          <p:nvPr>
            <p:ph sz="half" idx="1"/>
          </p:nvPr>
        </p:nvPicPr>
        <p:blipFill>
          <a:blip r:embed="rId2" cstate="print"/>
          <a:stretch>
            <a:fillRect/>
          </a:stretch>
        </p:blipFill>
        <p:spPr>
          <a:xfrm>
            <a:off x="3552848" y="2492896"/>
            <a:ext cx="3530577" cy="201242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7630616" cy="826416"/>
          </a:xfrm>
        </p:spPr>
        <p:txBody>
          <a:bodyPr/>
          <a:lstStyle/>
          <a:p>
            <a:r>
              <a:rPr lang="fr-FR" sz="2800" dirty="0" smtClean="0"/>
              <a:t>Aveuglement du Cyclope Polyphème</a:t>
            </a:r>
            <a:endParaRPr lang="fr-FR" dirty="0"/>
          </a:p>
        </p:txBody>
      </p:sp>
      <p:sp>
        <p:nvSpPr>
          <p:cNvPr id="3" name="Espace réservé du texte 2"/>
          <p:cNvSpPr>
            <a:spLocks noGrp="1"/>
          </p:cNvSpPr>
          <p:nvPr>
            <p:ph type="body" idx="2"/>
          </p:nvPr>
        </p:nvSpPr>
        <p:spPr>
          <a:xfrm>
            <a:off x="685800" y="1676400"/>
            <a:ext cx="2743200" cy="2256656"/>
          </a:xfrm>
        </p:spPr>
        <p:txBody>
          <a:bodyPr>
            <a:normAutofit/>
          </a:bodyPr>
          <a:lstStyle/>
          <a:p>
            <a:r>
              <a:rPr lang="fr-FR" sz="1600" dirty="0" smtClean="0"/>
              <a:t>Hydrie de </a:t>
            </a:r>
            <a:r>
              <a:rPr lang="fr-FR" sz="1600" dirty="0" err="1" smtClean="0"/>
              <a:t>Caere</a:t>
            </a:r>
            <a:r>
              <a:rPr lang="fr-FR" sz="1600" dirty="0" smtClean="0"/>
              <a:t> rouge à figures noires (550-525).</a:t>
            </a:r>
          </a:p>
          <a:p>
            <a:r>
              <a:rPr lang="fr-FR" sz="1600" dirty="0" smtClean="0"/>
              <a:t>Tomba 1 </a:t>
            </a:r>
            <a:r>
              <a:rPr lang="fr-FR" sz="1600" dirty="0" err="1" smtClean="0"/>
              <a:t>della</a:t>
            </a:r>
            <a:r>
              <a:rPr lang="fr-FR" sz="1600" dirty="0" smtClean="0"/>
              <a:t> via </a:t>
            </a:r>
            <a:r>
              <a:rPr lang="fr-FR" sz="1600" dirty="0" err="1" smtClean="0"/>
              <a:t>Diroccata</a:t>
            </a:r>
            <a:r>
              <a:rPr lang="fr-FR" sz="1600" dirty="0" smtClean="0"/>
              <a:t/>
            </a:r>
            <a:br>
              <a:rPr lang="fr-FR" sz="1600" dirty="0" smtClean="0"/>
            </a:br>
            <a:r>
              <a:rPr lang="fr-FR" sz="1600" dirty="0" smtClean="0"/>
              <a:t>Rome</a:t>
            </a:r>
          </a:p>
          <a:p>
            <a:r>
              <a:rPr lang="fr-FR" sz="1600" dirty="0" smtClean="0"/>
              <a:t>Musée national étrusque de la Villa </a:t>
            </a:r>
            <a:r>
              <a:rPr lang="fr-FR" sz="1600" dirty="0" err="1" smtClean="0"/>
              <a:t>Giulia</a:t>
            </a:r>
            <a:r>
              <a:rPr lang="fr-FR" sz="1600" dirty="0" smtClean="0"/>
              <a:t>, Rome; salle 10 – Cerveteri.</a:t>
            </a:r>
            <a:endParaRPr lang="fr-FR" sz="1600" dirty="0"/>
          </a:p>
        </p:txBody>
      </p:sp>
      <p:pic>
        <p:nvPicPr>
          <p:cNvPr id="17410" name="Picture 2" descr="Le Cyclope Polyphème"/>
          <p:cNvPicPr>
            <a:picLocks noChangeAspect="1" noChangeArrowheads="1"/>
          </p:cNvPicPr>
          <p:nvPr/>
        </p:nvPicPr>
        <p:blipFill>
          <a:blip r:embed="rId2" cstate="print"/>
          <a:srcRect/>
          <a:stretch>
            <a:fillRect/>
          </a:stretch>
        </p:blipFill>
        <p:spPr bwMode="auto">
          <a:xfrm>
            <a:off x="4211960" y="1340768"/>
            <a:ext cx="4429125" cy="52387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3238128" cy="1690512"/>
          </a:xfrm>
        </p:spPr>
        <p:txBody>
          <a:bodyPr/>
          <a:lstStyle/>
          <a:p>
            <a:r>
              <a:rPr lang="fr-FR" i="1" dirty="0" smtClean="0"/>
              <a:t>Ulysse et ses compagnons aveuglant Polyphème</a:t>
            </a:r>
            <a:endParaRPr lang="fr-FR" dirty="0"/>
          </a:p>
        </p:txBody>
      </p:sp>
      <p:sp>
        <p:nvSpPr>
          <p:cNvPr id="3" name="Espace réservé du texte 2"/>
          <p:cNvSpPr>
            <a:spLocks noGrp="1"/>
          </p:cNvSpPr>
          <p:nvPr>
            <p:ph type="body" idx="2"/>
          </p:nvPr>
        </p:nvSpPr>
        <p:spPr>
          <a:xfrm>
            <a:off x="685800" y="2204864"/>
            <a:ext cx="2743200" cy="4043536"/>
          </a:xfrm>
        </p:spPr>
        <p:txBody>
          <a:bodyPr>
            <a:normAutofit/>
          </a:bodyPr>
          <a:lstStyle/>
          <a:p>
            <a:r>
              <a:rPr lang="fr-FR" sz="1600" dirty="0" smtClean="0"/>
              <a:t>Amphore pseudo-</a:t>
            </a:r>
            <a:r>
              <a:rPr lang="fr-FR" sz="1600" dirty="0" err="1" smtClean="0"/>
              <a:t>chalcidique</a:t>
            </a:r>
            <a:r>
              <a:rPr lang="fr-FR" sz="1600" dirty="0" smtClean="0"/>
              <a:t> à figures noires (530 - 510 avant JC)</a:t>
            </a:r>
          </a:p>
          <a:p>
            <a:r>
              <a:rPr lang="fr-FR" sz="1600" dirty="0" smtClean="0"/>
              <a:t>Londres, British </a:t>
            </a:r>
            <a:r>
              <a:rPr lang="fr-FR" sz="1600" dirty="0" err="1" smtClean="0"/>
              <a:t>Museum</a:t>
            </a:r>
            <a:endParaRPr lang="fr-FR" sz="1600" dirty="0" smtClean="0"/>
          </a:p>
        </p:txBody>
      </p:sp>
      <p:pic>
        <p:nvPicPr>
          <p:cNvPr id="5" name="Espace réservé du contenu 4" descr="Ulysse-Cyclope-AmphoreFigNoires-530AvJC.jpg"/>
          <p:cNvPicPr>
            <a:picLocks noGrp="1" noChangeAspect="1"/>
          </p:cNvPicPr>
          <p:nvPr>
            <p:ph sz="half" idx="1"/>
          </p:nvPr>
        </p:nvPicPr>
        <p:blipFill>
          <a:blip r:embed="rId2" cstate="print"/>
          <a:stretch>
            <a:fillRect/>
          </a:stretch>
        </p:blipFill>
        <p:spPr>
          <a:xfrm>
            <a:off x="3923928" y="906163"/>
            <a:ext cx="4680520" cy="590369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92696"/>
            <a:ext cx="7630616" cy="754408"/>
          </a:xfrm>
        </p:spPr>
        <p:txBody>
          <a:bodyPr/>
          <a:lstStyle/>
          <a:p>
            <a:r>
              <a:rPr lang="fr-FR" dirty="0" smtClean="0"/>
              <a:t>Ulysse et ses compagnons aveuglant le Cyclope </a:t>
            </a:r>
            <a:endParaRPr lang="fr-FR" dirty="0"/>
          </a:p>
        </p:txBody>
      </p:sp>
      <p:pic>
        <p:nvPicPr>
          <p:cNvPr id="6" name="Espace réservé du contenu 5" descr="Ulysse-Cyclope-OenochoeFiguresNoires-VueComplete-510-490AvJC.jpg"/>
          <p:cNvPicPr>
            <a:picLocks noGrp="1" noChangeAspect="1"/>
          </p:cNvPicPr>
          <p:nvPr>
            <p:ph sz="half" idx="1"/>
          </p:nvPr>
        </p:nvPicPr>
        <p:blipFill>
          <a:blip r:embed="rId2" cstate="print"/>
          <a:stretch>
            <a:fillRect/>
          </a:stretch>
        </p:blipFill>
        <p:spPr>
          <a:xfrm>
            <a:off x="2555776" y="1844824"/>
            <a:ext cx="6372200" cy="3493723"/>
          </a:xfrm>
        </p:spPr>
      </p:pic>
      <p:pic>
        <p:nvPicPr>
          <p:cNvPr id="1026" name="Picture 2" descr="C:\Boulot\§Grec\Mythologie\Héros et héroïnes grecs\Ulysse et les monstres\Cyclope\Ulysse-Cyclope-OenochoeFiguresNoires-510-490AvJC.jpg"/>
          <p:cNvPicPr>
            <a:picLocks noChangeAspect="1" noChangeArrowheads="1"/>
          </p:cNvPicPr>
          <p:nvPr/>
        </p:nvPicPr>
        <p:blipFill>
          <a:blip r:embed="rId3" cstate="print"/>
          <a:srcRect/>
          <a:stretch>
            <a:fillRect/>
          </a:stretch>
        </p:blipFill>
        <p:spPr bwMode="auto">
          <a:xfrm>
            <a:off x="1" y="2564904"/>
            <a:ext cx="2526102" cy="4293096"/>
          </a:xfrm>
          <a:prstGeom prst="rect">
            <a:avLst/>
          </a:prstGeom>
          <a:noFill/>
        </p:spPr>
      </p:pic>
      <p:sp>
        <p:nvSpPr>
          <p:cNvPr id="7" name="Espace réservé du texte 2"/>
          <p:cNvSpPr>
            <a:spLocks noGrp="1"/>
          </p:cNvSpPr>
          <p:nvPr>
            <p:ph type="body" idx="2"/>
          </p:nvPr>
        </p:nvSpPr>
        <p:spPr>
          <a:xfrm>
            <a:off x="3707904" y="5733256"/>
            <a:ext cx="4536504" cy="720080"/>
          </a:xfrm>
        </p:spPr>
        <p:txBody>
          <a:bodyPr>
            <a:normAutofit/>
          </a:bodyPr>
          <a:lstStyle/>
          <a:p>
            <a:r>
              <a:rPr lang="fr-FR" sz="1600" dirty="0" err="1" smtClean="0"/>
              <a:t>Œnochoé</a:t>
            </a:r>
            <a:r>
              <a:rPr lang="fr-FR" sz="1600" dirty="0" smtClean="0"/>
              <a:t> à figures noires, v. 510-490 av. J.-C.</a:t>
            </a:r>
          </a:p>
          <a:p>
            <a:r>
              <a:rPr lang="fr-FR" sz="1600" dirty="0" smtClean="0"/>
              <a:t>Paris, Musée du Louvre</a:t>
            </a:r>
            <a:endParaRPr lang="fr-FR"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20688"/>
            <a:ext cx="7198568" cy="936104"/>
          </a:xfrm>
        </p:spPr>
        <p:txBody>
          <a:bodyPr/>
          <a:lstStyle/>
          <a:p>
            <a:r>
              <a:rPr lang="fr-FR" dirty="0" smtClean="0"/>
              <a:t>Ulysse et ses compagnons aveuglant le Cyclope</a:t>
            </a:r>
            <a:endParaRPr lang="fr-FR" dirty="0"/>
          </a:p>
        </p:txBody>
      </p:sp>
      <p:sp>
        <p:nvSpPr>
          <p:cNvPr id="3" name="Espace réservé du texte 2"/>
          <p:cNvSpPr>
            <a:spLocks noGrp="1"/>
          </p:cNvSpPr>
          <p:nvPr>
            <p:ph type="body" idx="2"/>
          </p:nvPr>
        </p:nvSpPr>
        <p:spPr>
          <a:xfrm>
            <a:off x="683568" y="1844824"/>
            <a:ext cx="2448272" cy="3240360"/>
          </a:xfrm>
        </p:spPr>
        <p:txBody>
          <a:bodyPr>
            <a:normAutofit/>
          </a:bodyPr>
          <a:lstStyle/>
          <a:p>
            <a:r>
              <a:rPr lang="fr-FR" sz="1600" dirty="0" smtClean="0"/>
              <a:t>cratère à figures rouges</a:t>
            </a:r>
            <a:br>
              <a:rPr lang="fr-FR" sz="1600" dirty="0" smtClean="0"/>
            </a:br>
            <a:r>
              <a:rPr lang="fr-FR" sz="1600" dirty="0" smtClean="0"/>
              <a:t>v. 420-400 av. J.-C.</a:t>
            </a:r>
          </a:p>
        </p:txBody>
      </p:sp>
      <p:pic>
        <p:nvPicPr>
          <p:cNvPr id="5" name="Espace réservé du contenu 4" descr="Ulysse-Cyclope-CratèreFiguresRouges-420-400AvJC.jpg"/>
          <p:cNvPicPr>
            <a:picLocks noGrp="1" noChangeAspect="1"/>
          </p:cNvPicPr>
          <p:nvPr>
            <p:ph sz="half" idx="1"/>
          </p:nvPr>
        </p:nvPicPr>
        <p:blipFill>
          <a:blip r:embed="rId2" cstate="print"/>
          <a:stretch>
            <a:fillRect/>
          </a:stretch>
        </p:blipFill>
        <p:spPr>
          <a:xfrm>
            <a:off x="3563888" y="1556792"/>
            <a:ext cx="4802199" cy="504230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Figures noires / figures rouges</a:t>
            </a:r>
            <a:endParaRPr lang="fr-FR" dirty="0"/>
          </a:p>
        </p:txBody>
      </p:sp>
      <p:sp>
        <p:nvSpPr>
          <p:cNvPr id="3" name="Espace réservé du contenu 2"/>
          <p:cNvSpPr>
            <a:spLocks noGrp="1"/>
          </p:cNvSpPr>
          <p:nvPr>
            <p:ph idx="1"/>
          </p:nvPr>
        </p:nvSpPr>
        <p:spPr/>
        <p:txBody>
          <a:bodyPr/>
          <a:lstStyle/>
          <a:p>
            <a:pPr marL="0" indent="258763">
              <a:buNone/>
            </a:pPr>
            <a:r>
              <a:rPr lang="fr-FR" sz="2800" dirty="0" smtClean="0"/>
              <a:t>On précise la couleur des figures, par opposition à la couleur du fond pour mettre en valeur la mise en œuvre d’une </a:t>
            </a:r>
            <a:r>
              <a:rPr lang="fr-FR" sz="2800" u="sng" dirty="0" smtClean="0"/>
              <a:t>nouvelle technique </a:t>
            </a:r>
            <a:r>
              <a:rPr lang="fr-FR" sz="2800" dirty="0" smtClean="0"/>
              <a:t>de peinture des vases, qui apparaît au V</a:t>
            </a:r>
            <a:r>
              <a:rPr lang="fr-FR" sz="2800" baseline="30000" dirty="0" smtClean="0"/>
              <a:t>e</a:t>
            </a:r>
            <a:r>
              <a:rPr lang="fr-FR" sz="2800" dirty="0" smtClean="0"/>
              <a:t> siècle avant J.C.; ce ne sont plus les personnages qui sont peints, et le fond laissé dans la couleur chaude de la terre, c’est le fond qui est peint, de manière à réserver aux personnages la couleur naturelle de la terre, la plus proche de la couleur de la peau des Européens.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5182344" cy="1162050"/>
          </a:xfrm>
        </p:spPr>
        <p:txBody>
          <a:bodyPr/>
          <a:lstStyle/>
          <a:p>
            <a:r>
              <a:rPr lang="fr-FR" i="1" dirty="0" smtClean="0"/>
              <a:t>L'aveuglement de Polyphème</a:t>
            </a:r>
            <a:endParaRPr lang="fr-FR" dirty="0"/>
          </a:p>
        </p:txBody>
      </p:sp>
      <p:sp>
        <p:nvSpPr>
          <p:cNvPr id="3" name="Espace réservé du texte 2"/>
          <p:cNvSpPr>
            <a:spLocks noGrp="1"/>
          </p:cNvSpPr>
          <p:nvPr>
            <p:ph type="body" idx="2"/>
          </p:nvPr>
        </p:nvSpPr>
        <p:spPr>
          <a:xfrm>
            <a:off x="685800" y="1916832"/>
            <a:ext cx="2662064" cy="4331568"/>
          </a:xfrm>
        </p:spPr>
        <p:txBody>
          <a:bodyPr>
            <a:normAutofit/>
          </a:bodyPr>
          <a:lstStyle/>
          <a:p>
            <a:r>
              <a:rPr lang="fr-FR" sz="1600" dirty="0" smtClean="0"/>
              <a:t>Fresque étrusque de la Tomba </a:t>
            </a:r>
            <a:r>
              <a:rPr lang="fr-FR" sz="1600" dirty="0" err="1" smtClean="0"/>
              <a:t>dell’Orco</a:t>
            </a:r>
            <a:r>
              <a:rPr lang="fr-FR" sz="1600" dirty="0" smtClean="0"/>
              <a:t> III (début du IIIe siècle avant JC)</a:t>
            </a:r>
            <a:br>
              <a:rPr lang="fr-FR" sz="1600" dirty="0" smtClean="0"/>
            </a:br>
            <a:r>
              <a:rPr lang="fr-FR" sz="1600" dirty="0" smtClean="0"/>
              <a:t>Tarquinia</a:t>
            </a:r>
            <a:endParaRPr lang="fr-FR" sz="1600" dirty="0"/>
          </a:p>
        </p:txBody>
      </p:sp>
      <p:pic>
        <p:nvPicPr>
          <p:cNvPr id="5" name="Espace réservé du contenu 4" descr="AveuglementPolypheme-FresqueEtrusque-Tarquinia.jpg"/>
          <p:cNvPicPr>
            <a:picLocks noGrp="1" noChangeAspect="1"/>
          </p:cNvPicPr>
          <p:nvPr>
            <p:ph sz="half" idx="1"/>
          </p:nvPr>
        </p:nvPicPr>
        <p:blipFill>
          <a:blip r:embed="rId2" cstate="print"/>
          <a:stretch>
            <a:fillRect/>
          </a:stretch>
        </p:blipFill>
        <p:spPr>
          <a:xfrm>
            <a:off x="3403502" y="1916832"/>
            <a:ext cx="5472608" cy="410445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6000" dirty="0" smtClean="0"/>
              <a:t>Le Cyclope Polyphème</a:t>
            </a:r>
            <a:endParaRPr lang="fr-FR" dirty="0"/>
          </a:p>
        </p:txBody>
      </p:sp>
      <p:sp>
        <p:nvSpPr>
          <p:cNvPr id="3" name="Espace réservé du texte 2"/>
          <p:cNvSpPr>
            <a:spLocks noGrp="1"/>
          </p:cNvSpPr>
          <p:nvPr>
            <p:ph type="body" idx="1"/>
          </p:nvPr>
        </p:nvSpPr>
        <p:spPr/>
        <p:txBody>
          <a:bodyPr/>
          <a:lstStyle/>
          <a:p>
            <a:pPr algn="ctr"/>
            <a:r>
              <a:rPr lang="fr-FR" sz="2800" dirty="0" smtClean="0"/>
              <a:t>Présentation</a:t>
            </a:r>
            <a:endParaRPr lang="fr-F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4030216" cy="898424"/>
          </a:xfrm>
        </p:spPr>
        <p:txBody>
          <a:bodyPr/>
          <a:lstStyle/>
          <a:p>
            <a:r>
              <a:rPr lang="fr-FR" b="1" i="1" dirty="0" smtClean="0"/>
              <a:t>Ulysse aveugle Polyphème</a:t>
            </a:r>
            <a:endParaRPr lang="fr-FR" dirty="0"/>
          </a:p>
        </p:txBody>
      </p:sp>
      <p:sp>
        <p:nvSpPr>
          <p:cNvPr id="3" name="Espace réservé du texte 2"/>
          <p:cNvSpPr>
            <a:spLocks noGrp="1"/>
          </p:cNvSpPr>
          <p:nvPr>
            <p:ph type="body" idx="2"/>
          </p:nvPr>
        </p:nvSpPr>
        <p:spPr>
          <a:xfrm>
            <a:off x="685800" y="1700808"/>
            <a:ext cx="2446040" cy="4547592"/>
          </a:xfrm>
        </p:spPr>
        <p:txBody>
          <a:bodyPr>
            <a:normAutofit/>
          </a:bodyPr>
          <a:lstStyle/>
          <a:p>
            <a:r>
              <a:rPr lang="fr-FR" sz="1600" dirty="0" smtClean="0"/>
              <a:t>Christine de Pisan, Epitre d’</a:t>
            </a:r>
            <a:r>
              <a:rPr lang="fr-FR" sz="1600" dirty="0" err="1" smtClean="0"/>
              <a:t>Othéa</a:t>
            </a:r>
            <a:r>
              <a:rPr lang="fr-FR" sz="1600" dirty="0" smtClean="0"/>
              <a:t>, La Haye, Bibliothèque </a:t>
            </a:r>
            <a:r>
              <a:rPr lang="fr-FR" sz="1600" dirty="0" err="1" smtClean="0"/>
              <a:t>Meermanno</a:t>
            </a:r>
            <a:r>
              <a:rPr lang="fr-FR" sz="1600" dirty="0" smtClean="0"/>
              <a:t>, KB74G27 </a:t>
            </a:r>
            <a:br>
              <a:rPr lang="fr-FR" sz="1600" dirty="0" smtClean="0"/>
            </a:br>
            <a:r>
              <a:rPr lang="fr-FR" sz="1600" dirty="0" smtClean="0"/>
              <a:t>(pièce ou n° 19 / 98)</a:t>
            </a:r>
            <a:br>
              <a:rPr lang="fr-FR" sz="1600" dirty="0" smtClean="0"/>
            </a:br>
            <a:r>
              <a:rPr lang="fr-FR" sz="1600" b="1" dirty="0" smtClean="0"/>
              <a:t>Datation :</a:t>
            </a:r>
            <a:r>
              <a:rPr lang="fr-FR" sz="1600" dirty="0" smtClean="0"/>
              <a:t> entre 1450 et 1475</a:t>
            </a:r>
            <a:endParaRPr lang="fr-FR" sz="1600" dirty="0"/>
          </a:p>
        </p:txBody>
      </p:sp>
      <p:pic>
        <p:nvPicPr>
          <p:cNvPr id="5" name="Espace réservé du contenu 4" descr="Ulysse-Cyclope-EnluminureChristinePisan-v.1363-v.1430.jpg"/>
          <p:cNvPicPr>
            <a:picLocks noGrp="1" noChangeAspect="1"/>
          </p:cNvPicPr>
          <p:nvPr>
            <p:ph sz="half" idx="1"/>
          </p:nvPr>
        </p:nvPicPr>
        <p:blipFill>
          <a:blip r:embed="rId2" cstate="print"/>
          <a:stretch>
            <a:fillRect/>
          </a:stretch>
        </p:blipFill>
        <p:spPr>
          <a:xfrm>
            <a:off x="3275857" y="1704234"/>
            <a:ext cx="5733818" cy="407430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348880"/>
            <a:ext cx="7772400" cy="1608208"/>
          </a:xfrm>
        </p:spPr>
        <p:txBody>
          <a:bodyPr/>
          <a:lstStyle/>
          <a:p>
            <a:pPr algn="ctr"/>
            <a:r>
              <a:rPr lang="fr-FR" sz="6000" dirty="0" smtClean="0"/>
              <a:t>La ruse d’Ulysse pour sortir de la caverne</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80728"/>
            <a:ext cx="8568952" cy="5616624"/>
          </a:xfrm>
        </p:spPr>
        <p:txBody>
          <a:bodyPr>
            <a:normAutofit fontScale="92500" lnSpcReduction="20000"/>
          </a:bodyPr>
          <a:lstStyle/>
          <a:p>
            <a:pPr marL="0">
              <a:buNone/>
            </a:pPr>
            <a:r>
              <a:rPr lang="fr-FR" sz="3200" dirty="0" smtClean="0"/>
              <a:t>Le problème suivant est la sortie de la grotte, car Ulysse et ses compagnons sont incapables de déplacer le rocher qui ferme la grotte. Ulysse trouve une double ruse: </a:t>
            </a:r>
          </a:p>
          <a:p>
            <a:pPr marL="0"/>
            <a:r>
              <a:rPr lang="fr-FR" sz="3200" dirty="0" smtClean="0"/>
              <a:t>ils profiteront du moment où Polyphème poussera le rocher pour faire sortir son troupeau</a:t>
            </a:r>
            <a:r>
              <a:rPr lang="fr-FR" sz="3200" smtClean="0"/>
              <a:t>. </a:t>
            </a:r>
            <a:endParaRPr lang="fr-FR" sz="3200" dirty="0" smtClean="0"/>
          </a:p>
          <a:p>
            <a:pPr marL="0"/>
            <a:r>
              <a:rPr lang="fr-FR" sz="3200" dirty="0" smtClean="0"/>
              <a:t>pour éviter que Polyphème puisse les arrêter en se plaçant dans l’entrée de sa grotte, Ulysse attache chacun de ses compagnons sous trois moutons côte à côte, et lui-même s’attache </a:t>
            </a:r>
            <a:r>
              <a:rPr lang="fr-FR" sz="3200" u="sng" dirty="0" smtClean="0"/>
              <a:t>sous le gros bélier</a:t>
            </a:r>
            <a:r>
              <a:rPr lang="fr-FR" sz="3200" dirty="0" smtClean="0"/>
              <a:t>.</a:t>
            </a:r>
          </a:p>
          <a:p>
            <a:pPr marL="0">
              <a:buNone/>
            </a:pPr>
            <a:endParaRPr lang="fr-FR" sz="3200" dirty="0" smtClean="0"/>
          </a:p>
          <a:p>
            <a:pPr marL="0">
              <a:buNone/>
            </a:pPr>
            <a:r>
              <a:rPr lang="fr-FR" sz="3200" dirty="0" smtClean="0"/>
              <a:t>Il existe plusieurs figuration de cet épisode, dès l’antiquité.</a:t>
            </a:r>
            <a:endParaRPr lang="fr-FR"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764704"/>
            <a:ext cx="7198568" cy="1656184"/>
          </a:xfrm>
        </p:spPr>
        <p:txBody>
          <a:bodyPr/>
          <a:lstStyle/>
          <a:p>
            <a:r>
              <a:rPr lang="fr-FR" i="1" dirty="0" smtClean="0"/>
              <a:t>Ulysse s'enfuyant du repaire de Polyphème sous son bélier</a:t>
            </a:r>
            <a:r>
              <a:rPr lang="fr-FR" dirty="0" smtClean="0"/>
              <a:t/>
            </a:r>
            <a:br>
              <a:rPr lang="fr-FR" dirty="0" smtClean="0"/>
            </a:br>
            <a:endParaRPr lang="fr-FR" dirty="0"/>
          </a:p>
        </p:txBody>
      </p:sp>
      <p:pic>
        <p:nvPicPr>
          <p:cNvPr id="5" name="Espace réservé du contenu 4" descr="Ulysse s'enfuyant du repaire de Polyphème sous son bélier.jpg"/>
          <p:cNvPicPr>
            <a:picLocks noGrp="1" noChangeAspect="1"/>
          </p:cNvPicPr>
          <p:nvPr>
            <p:ph sz="half" idx="1"/>
          </p:nvPr>
        </p:nvPicPr>
        <p:blipFill>
          <a:blip r:embed="rId2" cstate="print"/>
          <a:stretch>
            <a:fillRect/>
          </a:stretch>
        </p:blipFill>
        <p:spPr>
          <a:xfrm>
            <a:off x="3349975" y="2708920"/>
            <a:ext cx="5794025" cy="3816424"/>
          </a:xfrm>
        </p:spPr>
      </p:pic>
      <p:sp>
        <p:nvSpPr>
          <p:cNvPr id="6" name="Rectangle 5"/>
          <p:cNvSpPr/>
          <p:nvPr/>
        </p:nvSpPr>
        <p:spPr>
          <a:xfrm>
            <a:off x="683568" y="2204864"/>
            <a:ext cx="3096344" cy="830997"/>
          </a:xfrm>
          <a:prstGeom prst="rect">
            <a:avLst/>
          </a:prstGeom>
        </p:spPr>
        <p:txBody>
          <a:bodyPr wrap="square">
            <a:spAutoFit/>
          </a:bodyPr>
          <a:lstStyle/>
          <a:p>
            <a:r>
              <a:rPr lang="fr-FR" sz="1600" dirty="0" smtClean="0"/>
              <a:t>Lécythe à figures noires (590 avant JC)</a:t>
            </a:r>
            <a:br>
              <a:rPr lang="fr-FR" sz="1600" dirty="0" smtClean="0"/>
            </a:br>
            <a:r>
              <a:rPr lang="fr-FR" sz="1600" dirty="0" smtClean="0"/>
              <a:t>Munich, </a:t>
            </a:r>
            <a:r>
              <a:rPr lang="fr-FR" sz="1600" dirty="0" err="1" smtClean="0"/>
              <a:t>Antikensammlung</a:t>
            </a:r>
            <a:endParaRPr lang="fr-F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larousse.fr/encyclopedie/data/images/1313090-Ulysse.jpg"/>
          <p:cNvPicPr>
            <a:picLocks noChangeAspect="1" noChangeArrowheads="1"/>
          </p:cNvPicPr>
          <p:nvPr/>
        </p:nvPicPr>
        <p:blipFill>
          <a:blip r:embed="rId2" cstate="print"/>
          <a:srcRect/>
          <a:stretch>
            <a:fillRect/>
          </a:stretch>
        </p:blipFill>
        <p:spPr bwMode="auto">
          <a:xfrm>
            <a:off x="539552" y="1124744"/>
            <a:ext cx="4391025" cy="5238750"/>
          </a:xfrm>
          <a:prstGeom prst="rect">
            <a:avLst/>
          </a:prstGeom>
          <a:noFill/>
        </p:spPr>
      </p:pic>
      <p:sp>
        <p:nvSpPr>
          <p:cNvPr id="3" name="ZoneTexte 2"/>
          <p:cNvSpPr txBox="1"/>
          <p:nvPr/>
        </p:nvSpPr>
        <p:spPr>
          <a:xfrm>
            <a:off x="5652120" y="1268760"/>
            <a:ext cx="2736304" cy="2585323"/>
          </a:xfrm>
          <a:prstGeom prst="rect">
            <a:avLst/>
          </a:prstGeom>
          <a:noFill/>
        </p:spPr>
        <p:txBody>
          <a:bodyPr wrap="square" rtlCol="0">
            <a:spAutoFit/>
          </a:bodyPr>
          <a:lstStyle/>
          <a:p>
            <a:r>
              <a:rPr lang="fr-FR" dirty="0" smtClean="0"/>
              <a:t>Outre la qualité d’exécution (la beauté de l’animal notamment), on peut admirer le relatif réalisme des proportions, et l’expressivité de l’animal, au cou tendu par l’effort qu’entraine le poids d’Ulysse.</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764704"/>
            <a:ext cx="7774632" cy="1162050"/>
          </a:xfrm>
        </p:spPr>
        <p:txBody>
          <a:bodyPr/>
          <a:lstStyle/>
          <a:p>
            <a:r>
              <a:rPr lang="fr-FR" i="1" dirty="0" smtClean="0"/>
              <a:t>Ulysse accroché au bélier</a:t>
            </a:r>
            <a:endParaRPr lang="fr-FR" dirty="0"/>
          </a:p>
        </p:txBody>
      </p:sp>
      <p:sp>
        <p:nvSpPr>
          <p:cNvPr id="3" name="Espace réservé du texte 2"/>
          <p:cNvSpPr>
            <a:spLocks noGrp="1"/>
          </p:cNvSpPr>
          <p:nvPr>
            <p:ph type="body" idx="2"/>
          </p:nvPr>
        </p:nvSpPr>
        <p:spPr>
          <a:xfrm>
            <a:off x="685800" y="2492896"/>
            <a:ext cx="2743200" cy="3755504"/>
          </a:xfrm>
        </p:spPr>
        <p:txBody>
          <a:bodyPr>
            <a:normAutofit/>
          </a:bodyPr>
          <a:lstStyle/>
          <a:p>
            <a:r>
              <a:rPr lang="fr-FR" sz="1600" dirty="0" smtClean="0"/>
              <a:t>Ornement en bronze – </a:t>
            </a:r>
            <a:br>
              <a:rPr lang="fr-FR" sz="1600" dirty="0" smtClean="0"/>
            </a:br>
            <a:r>
              <a:rPr lang="fr-FR" sz="1600" dirty="0" smtClean="0"/>
              <a:t>sanctuaire d'Apollon à Delphes (540-530 avant JC)</a:t>
            </a:r>
          </a:p>
          <a:p>
            <a:r>
              <a:rPr lang="fr-FR" sz="1600" dirty="0" smtClean="0"/>
              <a:t>Delphes, Musée archéologique</a:t>
            </a:r>
            <a:endParaRPr lang="fr-FR" sz="1600" dirty="0"/>
          </a:p>
        </p:txBody>
      </p:sp>
      <p:pic>
        <p:nvPicPr>
          <p:cNvPr id="5" name="Espace réservé du contenu 4" descr="UlysseAccrocheBelier-Bronze-Delphes-540-530AvantJC.jpg"/>
          <p:cNvPicPr>
            <a:picLocks noGrp="1" noChangeAspect="1"/>
          </p:cNvPicPr>
          <p:nvPr>
            <p:ph sz="half" idx="1"/>
          </p:nvPr>
        </p:nvPicPr>
        <p:blipFill>
          <a:blip r:embed="rId2" cstate="print"/>
          <a:stretch>
            <a:fillRect/>
          </a:stretch>
        </p:blipFill>
        <p:spPr>
          <a:xfrm>
            <a:off x="3575050" y="2521418"/>
            <a:ext cx="5111750" cy="28819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7918648" cy="1546496"/>
          </a:xfrm>
        </p:spPr>
        <p:txBody>
          <a:bodyPr/>
          <a:lstStyle/>
          <a:p>
            <a:r>
              <a:rPr lang="fr-FR" i="1" dirty="0" smtClean="0"/>
              <a:t>Ulysse s'échappant de la grotte de Polyphème</a:t>
            </a:r>
            <a:endParaRPr lang="fr-FR" dirty="0"/>
          </a:p>
        </p:txBody>
      </p:sp>
      <p:sp>
        <p:nvSpPr>
          <p:cNvPr id="3" name="Espace réservé du texte 2"/>
          <p:cNvSpPr>
            <a:spLocks noGrp="1"/>
          </p:cNvSpPr>
          <p:nvPr>
            <p:ph type="body" idx="2"/>
          </p:nvPr>
        </p:nvSpPr>
        <p:spPr>
          <a:xfrm>
            <a:off x="685800" y="2276872"/>
            <a:ext cx="2743200" cy="3971528"/>
          </a:xfrm>
        </p:spPr>
        <p:txBody>
          <a:bodyPr>
            <a:normAutofit/>
          </a:bodyPr>
          <a:lstStyle/>
          <a:p>
            <a:r>
              <a:rPr lang="fr-FR" sz="1600" dirty="0" smtClean="0"/>
              <a:t>Coupe attique à figures noires (530-520 avant JC)</a:t>
            </a:r>
            <a:br>
              <a:rPr lang="fr-FR" sz="1600" dirty="0" smtClean="0"/>
            </a:br>
            <a:r>
              <a:rPr lang="fr-FR" sz="1600" dirty="0" smtClean="0"/>
              <a:t>Tolède, Musée d'art</a:t>
            </a:r>
            <a:endParaRPr lang="fr-FR" sz="1600" dirty="0"/>
          </a:p>
        </p:txBody>
      </p:sp>
      <p:pic>
        <p:nvPicPr>
          <p:cNvPr id="5" name="Espace réservé du contenu 4" descr="UlysseAccrocheBelier-CoupeAttiqueFigNoires-530AvJC.jpg"/>
          <p:cNvPicPr>
            <a:picLocks noGrp="1" noChangeAspect="1"/>
          </p:cNvPicPr>
          <p:nvPr>
            <p:ph sz="half" idx="1"/>
          </p:nvPr>
        </p:nvPicPr>
        <p:blipFill>
          <a:blip r:embed="rId2" cstate="print"/>
          <a:stretch>
            <a:fillRect/>
          </a:stretch>
        </p:blipFill>
        <p:spPr>
          <a:xfrm>
            <a:off x="3575050" y="2358995"/>
            <a:ext cx="5111750" cy="320680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980728"/>
            <a:ext cx="7704856" cy="936104"/>
          </a:xfrm>
        </p:spPr>
        <p:txBody>
          <a:bodyPr/>
          <a:lstStyle/>
          <a:p>
            <a:r>
              <a:rPr lang="fr-FR" dirty="0" smtClean="0"/>
              <a:t>Jacob JORDAENS - </a:t>
            </a:r>
            <a:r>
              <a:rPr lang="fr-FR" i="1" dirty="0" smtClean="0"/>
              <a:t>Ulysse dans la grotte de Polyphème</a:t>
            </a:r>
            <a:r>
              <a:rPr lang="fr-FR" dirty="0" smtClean="0"/>
              <a:t> </a:t>
            </a:r>
            <a:endParaRPr lang="fr-FR" dirty="0"/>
          </a:p>
        </p:txBody>
      </p:sp>
      <p:sp>
        <p:nvSpPr>
          <p:cNvPr id="3" name="Espace réservé du texte 2"/>
          <p:cNvSpPr>
            <a:spLocks noGrp="1"/>
          </p:cNvSpPr>
          <p:nvPr>
            <p:ph type="body" idx="2"/>
          </p:nvPr>
        </p:nvSpPr>
        <p:spPr>
          <a:xfrm>
            <a:off x="685800" y="2348880"/>
            <a:ext cx="2743200" cy="3899520"/>
          </a:xfrm>
        </p:spPr>
        <p:txBody>
          <a:bodyPr>
            <a:normAutofit/>
          </a:bodyPr>
          <a:lstStyle/>
          <a:p>
            <a:r>
              <a:rPr lang="fr-FR" sz="1600" dirty="0" smtClean="0"/>
              <a:t>(1630-1635)</a:t>
            </a:r>
          </a:p>
          <a:p>
            <a:r>
              <a:rPr lang="fr-FR" sz="1600" dirty="0" smtClean="0"/>
              <a:t>Moscou, Musée Pouchkine</a:t>
            </a:r>
            <a:endParaRPr lang="fr-FR" sz="1600" dirty="0"/>
          </a:p>
        </p:txBody>
      </p:sp>
      <p:pic>
        <p:nvPicPr>
          <p:cNvPr id="5" name="Espace réservé du contenu 4" descr="JacobJordaens-UlysseDansGrottePolyphème-1630-1635.jpg"/>
          <p:cNvPicPr>
            <a:picLocks noGrp="1" noChangeAspect="1"/>
          </p:cNvPicPr>
          <p:nvPr>
            <p:ph sz="half" idx="1"/>
          </p:nvPr>
        </p:nvPicPr>
        <p:blipFill>
          <a:blip r:embed="rId2" cstate="print"/>
          <a:stretch>
            <a:fillRect/>
          </a:stretch>
        </p:blipFill>
        <p:spPr>
          <a:xfrm>
            <a:off x="3575050" y="2381165"/>
            <a:ext cx="5111750" cy="3162469"/>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44824"/>
            <a:ext cx="7772400" cy="1608208"/>
          </a:xfrm>
        </p:spPr>
        <p:txBody>
          <a:bodyPr/>
          <a:lstStyle/>
          <a:p>
            <a:pPr algn="ctr"/>
            <a:r>
              <a:rPr lang="fr-FR" sz="6000" dirty="0" smtClean="0"/>
              <a:t>La fuite loin de l’île</a:t>
            </a: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fin de l’épisode…</a:t>
            </a:r>
            <a:endParaRPr lang="fr-FR" dirty="0"/>
          </a:p>
        </p:txBody>
      </p:sp>
      <p:sp>
        <p:nvSpPr>
          <p:cNvPr id="3" name="Espace réservé du contenu 2"/>
          <p:cNvSpPr>
            <a:spLocks noGrp="1"/>
          </p:cNvSpPr>
          <p:nvPr>
            <p:ph idx="1"/>
          </p:nvPr>
        </p:nvSpPr>
        <p:spPr/>
        <p:txBody>
          <a:bodyPr>
            <a:normAutofit fontScale="92500" lnSpcReduction="10000"/>
          </a:bodyPr>
          <a:lstStyle/>
          <a:p>
            <a:pPr marL="0">
              <a:buNone/>
            </a:pPr>
            <a:r>
              <a:rPr lang="fr-FR" sz="3200" dirty="0" smtClean="0"/>
              <a:t>Ulysse attend d’être loin de la caverne pour se détacher du bélier, puis délivrer également ses compagnons.</a:t>
            </a:r>
          </a:p>
          <a:p>
            <a:pPr marL="0">
              <a:buNone/>
            </a:pPr>
            <a:r>
              <a:rPr lang="fr-FR" sz="3200" dirty="0" smtClean="0"/>
              <a:t>Ils regagnent leurs bateaux et s’éloignent de l’île. Mais, quand celle-ci est encore à portée de voix, Ulysse révèle à Polyphème son vrai nom, ce qui avive encore la colère de Polyphème, à qui cet événement avait été prédit. Il se met à jeter au hasard dans la mer des morceaux de montagne, tentant de faire couler le bateau d’Ulysse.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8229600" cy="3888432"/>
          </a:xfrm>
        </p:spPr>
        <p:txBody>
          <a:bodyPr>
            <a:normAutofit fontScale="92500" lnSpcReduction="10000"/>
          </a:bodyPr>
          <a:lstStyle/>
          <a:p>
            <a:pPr marL="0">
              <a:buNone/>
            </a:pPr>
            <a:r>
              <a:rPr lang="fr-FR" sz="3200" dirty="0" smtClean="0"/>
              <a:t>Le cyclope Polyphème, fils de Poséidon et de la nymphe </a:t>
            </a:r>
            <a:r>
              <a:rPr lang="fr-FR" sz="3200" dirty="0" err="1" smtClean="0"/>
              <a:t>Thoosa</a:t>
            </a:r>
            <a:r>
              <a:rPr lang="fr-FR" sz="3200" dirty="0" smtClean="0"/>
              <a:t>, connaîtra une aventure amoureuse avec la nymphe Galatée. Il apprendra d'un devin, </a:t>
            </a:r>
            <a:r>
              <a:rPr lang="fr-FR" sz="3200" dirty="0" err="1" smtClean="0"/>
              <a:t>Télémos</a:t>
            </a:r>
            <a:r>
              <a:rPr lang="fr-FR" sz="3200" dirty="0" smtClean="0"/>
              <a:t>, qu'il perdrait la vue par la faute d'un nommé Ulysse. Il répondra qu'il avait déjà le cœur brisé par la faute d'un autre homme.</a:t>
            </a:r>
          </a:p>
          <a:p>
            <a:pPr marL="0">
              <a:buNone/>
            </a:pPr>
            <a:r>
              <a:rPr lang="fr-FR" sz="3200" dirty="0" smtClean="0"/>
              <a:t>Polyphème est un berger solitaire, sur une île où vivent d’autres cyclopes. C’est un géant qui n’a qu’un seul œil, effrayant.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700808"/>
            <a:ext cx="8229600" cy="2808312"/>
          </a:xfrm>
        </p:spPr>
        <p:txBody>
          <a:bodyPr>
            <a:normAutofit fontScale="92500" lnSpcReduction="10000"/>
          </a:bodyPr>
          <a:lstStyle/>
          <a:p>
            <a:pPr marL="0">
              <a:buNone/>
            </a:pPr>
            <a:r>
              <a:rPr lang="fr-FR" sz="3200" dirty="0" smtClean="0"/>
              <a:t>Polyphème invoque alors son père, Poséidon, le dieu des mers, dont il est le fils, et lui ordonne de le venger, soit en empêchant Ulysse de rentrer chez lui, soit en lui rendant le retour extrêmement long et difficile...</a:t>
            </a:r>
          </a:p>
          <a:p>
            <a:pPr marL="0">
              <a:buNone/>
            </a:pPr>
            <a:r>
              <a:rPr lang="fr-FR" sz="3200" dirty="0" smtClean="0"/>
              <a:t>C’est ce qui se produira.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…et sa portée symbolique</a:t>
            </a:r>
            <a:endParaRPr lang="fr-FR" dirty="0"/>
          </a:p>
        </p:txBody>
      </p:sp>
      <p:sp>
        <p:nvSpPr>
          <p:cNvPr id="3" name="Espace réservé du contenu 2"/>
          <p:cNvSpPr>
            <a:spLocks noGrp="1"/>
          </p:cNvSpPr>
          <p:nvPr>
            <p:ph idx="1"/>
          </p:nvPr>
        </p:nvSpPr>
        <p:spPr>
          <a:xfrm>
            <a:off x="457200" y="2060848"/>
            <a:ext cx="8229600" cy="3888432"/>
          </a:xfrm>
        </p:spPr>
        <p:txBody>
          <a:bodyPr>
            <a:normAutofit fontScale="92500" lnSpcReduction="20000"/>
          </a:bodyPr>
          <a:lstStyle/>
          <a:p>
            <a:pPr marL="0">
              <a:buNone/>
            </a:pPr>
            <a:r>
              <a:rPr lang="fr-FR" sz="3200" dirty="0" smtClean="0"/>
              <a:t>Cet épisode du défi d’Ulysse peut paraître puéril, comme le besoin vain d’Ulysse de narguer Polyphème: cette attitude ne peut que lui nuire. Comment comprendre cette attitude puérile de la part d’un héros si réputé pour sa ruse?</a:t>
            </a:r>
          </a:p>
          <a:p>
            <a:pPr marL="0">
              <a:buNone/>
            </a:pPr>
            <a:r>
              <a:rPr lang="fr-FR" sz="3200" dirty="0" smtClean="0"/>
              <a:t>On peut lire ce comportement au niveau métaphorique et comprendre ce défi comme un </a:t>
            </a:r>
            <a:r>
              <a:rPr lang="fr-FR" sz="3200" u="sng" dirty="0" smtClean="0"/>
              <a:t>symbole de la sortie de l’anonymat</a:t>
            </a:r>
            <a:r>
              <a:rPr lang="fr-FR" sz="3200" dirty="0" smtClean="0"/>
              <a:t> pour Ulysse, qui revendique son nom, et son élément distinctif: la ruse.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6766520" cy="1162050"/>
          </a:xfrm>
        </p:spPr>
        <p:txBody>
          <a:bodyPr/>
          <a:lstStyle/>
          <a:p>
            <a:r>
              <a:rPr lang="fr-FR" dirty="0" smtClean="0"/>
              <a:t>TURNER, Joseph - </a:t>
            </a:r>
            <a:r>
              <a:rPr lang="fr-FR" i="1" dirty="0" smtClean="0"/>
              <a:t>Ulysse bravant Polyphème</a:t>
            </a:r>
            <a:endParaRPr lang="fr-FR" dirty="0"/>
          </a:p>
        </p:txBody>
      </p:sp>
      <p:sp>
        <p:nvSpPr>
          <p:cNvPr id="3" name="Espace réservé du texte 2"/>
          <p:cNvSpPr>
            <a:spLocks noGrp="1"/>
          </p:cNvSpPr>
          <p:nvPr>
            <p:ph type="body" idx="2"/>
          </p:nvPr>
        </p:nvSpPr>
        <p:spPr>
          <a:xfrm>
            <a:off x="685800" y="2420888"/>
            <a:ext cx="1581944" cy="3827512"/>
          </a:xfrm>
        </p:spPr>
        <p:txBody>
          <a:bodyPr>
            <a:normAutofit/>
          </a:bodyPr>
          <a:lstStyle/>
          <a:p>
            <a:r>
              <a:rPr lang="fr-FR" sz="1600" dirty="0" smtClean="0"/>
              <a:t>1829</a:t>
            </a:r>
          </a:p>
          <a:p>
            <a:r>
              <a:rPr lang="fr-FR" sz="1600" dirty="0" smtClean="0"/>
              <a:t>2.03 m x 1.32 m</a:t>
            </a:r>
          </a:p>
          <a:p>
            <a:r>
              <a:rPr lang="fr-FR" sz="1600" dirty="0" smtClean="0"/>
              <a:t>Peinture à l'huile sur toile.</a:t>
            </a:r>
          </a:p>
          <a:p>
            <a:r>
              <a:rPr lang="fr-FR" sz="1600" dirty="0" smtClean="0"/>
              <a:t>Londres, </a:t>
            </a:r>
          </a:p>
          <a:p>
            <a:r>
              <a:rPr lang="fr-FR" sz="1600" dirty="0" smtClean="0"/>
              <a:t>National </a:t>
            </a:r>
            <a:r>
              <a:rPr lang="fr-FR" sz="1600" dirty="0" err="1" smtClean="0"/>
              <a:t>Gallery</a:t>
            </a:r>
            <a:r>
              <a:rPr lang="fr-FR" sz="1600" dirty="0" smtClean="0"/>
              <a:t>.</a:t>
            </a:r>
            <a:endParaRPr lang="fr-FR" sz="1600" dirty="0"/>
          </a:p>
        </p:txBody>
      </p:sp>
      <p:pic>
        <p:nvPicPr>
          <p:cNvPr id="5" name="Espace réservé du contenu 4" descr="JosephTurner-UlysseBravantPolyphème-1829.jpg"/>
          <p:cNvPicPr>
            <a:picLocks noGrp="1" noChangeAspect="1"/>
          </p:cNvPicPr>
          <p:nvPr>
            <p:ph sz="half" idx="1"/>
          </p:nvPr>
        </p:nvPicPr>
        <p:blipFill>
          <a:blip r:embed="rId2" cstate="print"/>
          <a:stretch>
            <a:fillRect/>
          </a:stretch>
        </p:blipFill>
        <p:spPr>
          <a:xfrm>
            <a:off x="2469900" y="1916832"/>
            <a:ext cx="6552167" cy="4176464"/>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Turner Ulysse se moquant de Polyphème, l'Odyssée d'Homère"/>
          <p:cNvPicPr>
            <a:picLocks noChangeAspect="1" noChangeArrowheads="1"/>
          </p:cNvPicPr>
          <p:nvPr/>
        </p:nvPicPr>
        <p:blipFill>
          <a:blip r:embed="rId2" cstate="print"/>
          <a:srcRect/>
          <a:stretch>
            <a:fillRect/>
          </a:stretch>
        </p:blipFill>
        <p:spPr bwMode="auto">
          <a:xfrm>
            <a:off x="348796" y="1130123"/>
            <a:ext cx="8795204" cy="572787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052736"/>
            <a:ext cx="6262464" cy="792088"/>
          </a:xfrm>
        </p:spPr>
        <p:txBody>
          <a:bodyPr/>
          <a:lstStyle/>
          <a:p>
            <a:r>
              <a:rPr lang="fr-FR" dirty="0" smtClean="0"/>
              <a:t>Arnold Böcklin - </a:t>
            </a:r>
            <a:r>
              <a:rPr lang="fr-FR" i="1" dirty="0" smtClean="0"/>
              <a:t>Ulysse et Polyphème</a:t>
            </a:r>
            <a:endParaRPr lang="fr-FR" dirty="0"/>
          </a:p>
        </p:txBody>
      </p:sp>
      <p:sp>
        <p:nvSpPr>
          <p:cNvPr id="3" name="Espace réservé du texte 2"/>
          <p:cNvSpPr>
            <a:spLocks noGrp="1"/>
          </p:cNvSpPr>
          <p:nvPr>
            <p:ph type="body" idx="2"/>
          </p:nvPr>
        </p:nvSpPr>
        <p:spPr>
          <a:xfrm>
            <a:off x="685800" y="2492896"/>
            <a:ext cx="2743200" cy="3755504"/>
          </a:xfrm>
        </p:spPr>
        <p:txBody>
          <a:bodyPr>
            <a:normAutofit/>
          </a:bodyPr>
          <a:lstStyle/>
          <a:p>
            <a:r>
              <a:rPr lang="fr-FR" sz="1600" dirty="0" smtClean="0"/>
              <a:t>1896</a:t>
            </a:r>
          </a:p>
          <a:p>
            <a:r>
              <a:rPr lang="fr-FR" sz="1600" dirty="0" smtClean="0"/>
              <a:t>Collection particulière</a:t>
            </a:r>
            <a:endParaRPr lang="fr-FR" sz="1600" dirty="0"/>
          </a:p>
        </p:txBody>
      </p:sp>
      <p:pic>
        <p:nvPicPr>
          <p:cNvPr id="5" name="Espace réservé du contenu 4" descr="ArnoldBocklin-UlyssePolypheme-1896.jpg"/>
          <p:cNvPicPr>
            <a:picLocks noGrp="1" noChangeAspect="1"/>
          </p:cNvPicPr>
          <p:nvPr>
            <p:ph sz="half" idx="1"/>
          </p:nvPr>
        </p:nvPicPr>
        <p:blipFill>
          <a:blip r:embed="rId2" cstate="print"/>
          <a:stretch>
            <a:fillRect/>
          </a:stretch>
        </p:blipFill>
        <p:spPr>
          <a:xfrm>
            <a:off x="3575049" y="2564904"/>
            <a:ext cx="5463959" cy="2625736"/>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5038328" cy="1162050"/>
          </a:xfrm>
        </p:spPr>
        <p:txBody>
          <a:bodyPr/>
          <a:lstStyle/>
          <a:p>
            <a:r>
              <a:rPr lang="fr-FR" dirty="0" smtClean="0"/>
              <a:t>Jean-Léon </a:t>
            </a:r>
            <a:r>
              <a:rPr lang="fr-FR" dirty="0" err="1" smtClean="0"/>
              <a:t>Gérome</a:t>
            </a:r>
            <a:r>
              <a:rPr lang="fr-FR" dirty="0" smtClean="0"/>
              <a:t> - </a:t>
            </a:r>
            <a:r>
              <a:rPr lang="fr-FR" i="1" dirty="0" smtClean="0"/>
              <a:t>Polyphème</a:t>
            </a:r>
            <a:endParaRPr lang="fr-FR" dirty="0"/>
          </a:p>
        </p:txBody>
      </p:sp>
      <p:sp>
        <p:nvSpPr>
          <p:cNvPr id="3" name="Espace réservé du texte 2"/>
          <p:cNvSpPr>
            <a:spLocks noGrp="1"/>
          </p:cNvSpPr>
          <p:nvPr>
            <p:ph type="body" idx="2"/>
          </p:nvPr>
        </p:nvSpPr>
        <p:spPr>
          <a:xfrm>
            <a:off x="685800" y="2348880"/>
            <a:ext cx="2743200" cy="3899520"/>
          </a:xfrm>
        </p:spPr>
        <p:txBody>
          <a:bodyPr>
            <a:normAutofit/>
          </a:bodyPr>
          <a:lstStyle/>
          <a:p>
            <a:r>
              <a:rPr lang="fr-FR" sz="1600" dirty="0" smtClean="0"/>
              <a:t>v.1902</a:t>
            </a:r>
          </a:p>
          <a:p>
            <a:r>
              <a:rPr lang="fr-FR" sz="1600" dirty="0" smtClean="0"/>
              <a:t>Collection particulière</a:t>
            </a:r>
            <a:endParaRPr lang="fr-FR" sz="1600" dirty="0"/>
          </a:p>
        </p:txBody>
      </p:sp>
      <p:pic>
        <p:nvPicPr>
          <p:cNvPr id="5" name="Espace réservé du contenu 4" descr="JeanLeonGEROME-Polypheme-v.1902.jpg"/>
          <p:cNvPicPr>
            <a:picLocks noGrp="1" noChangeAspect="1"/>
          </p:cNvPicPr>
          <p:nvPr>
            <p:ph sz="half" idx="1"/>
          </p:nvPr>
        </p:nvPicPr>
        <p:blipFill>
          <a:blip r:embed="rId2" cstate="print"/>
          <a:stretch>
            <a:fillRect/>
          </a:stretch>
        </p:blipFill>
        <p:spPr>
          <a:xfrm>
            <a:off x="4470996" y="2924944"/>
            <a:ext cx="3269356" cy="204334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Bibliographie: sources principales</a:t>
            </a:r>
            <a:endParaRPr lang="fr-FR" dirty="0"/>
          </a:p>
        </p:txBody>
      </p:sp>
      <p:sp>
        <p:nvSpPr>
          <p:cNvPr id="3" name="Espace réservé du contenu 2"/>
          <p:cNvSpPr>
            <a:spLocks noGrp="1"/>
          </p:cNvSpPr>
          <p:nvPr>
            <p:ph idx="1"/>
          </p:nvPr>
        </p:nvSpPr>
        <p:spPr/>
        <p:txBody>
          <a:bodyPr/>
          <a:lstStyle/>
          <a:p>
            <a:r>
              <a:rPr lang="fr-FR" dirty="0" smtClean="0"/>
              <a:t>http://www.mediterranees.net/mythes/ulysse/iconographie.html</a:t>
            </a:r>
          </a:p>
          <a:p>
            <a:r>
              <a:rPr lang="fr-FR" dirty="0" smtClean="0"/>
              <a:t>http://expositions.bnf.fr/homere/it/44/01.htm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détaillée</a:t>
            </a:r>
            <a:endParaRPr lang="fr-FR" dirty="0"/>
          </a:p>
        </p:txBody>
      </p:sp>
      <p:sp>
        <p:nvSpPr>
          <p:cNvPr id="3" name="Espace réservé du contenu 2"/>
          <p:cNvSpPr>
            <a:spLocks noGrp="1"/>
          </p:cNvSpPr>
          <p:nvPr>
            <p:ph idx="1"/>
          </p:nvPr>
        </p:nvSpPr>
        <p:spPr/>
        <p:txBody>
          <a:bodyPr>
            <a:normAutofit/>
          </a:bodyPr>
          <a:lstStyle/>
          <a:p>
            <a:r>
              <a:rPr lang="fr-FR" sz="2000" dirty="0" smtClean="0"/>
              <a:t>http://www.mediterranees.net/mythes/ulysse/iconographie.html</a:t>
            </a:r>
          </a:p>
          <a:p>
            <a:r>
              <a:rPr lang="fr-FR" sz="2000" dirty="0" smtClean="0"/>
              <a:t>http://expositions.bnf.fr/homere/it/44/01.htm</a:t>
            </a:r>
          </a:p>
          <a:p>
            <a:r>
              <a:rPr lang="fr-FR" sz="2000" dirty="0" smtClean="0"/>
              <a:t>Pour la reproduction de Turner et certains éléments de commentaire général: http://www.insecula.com/oeuvre/O0028477.html</a:t>
            </a:r>
          </a:p>
          <a:p>
            <a:r>
              <a:rPr lang="fr-FR" sz="2000" dirty="0" smtClean="0"/>
              <a:t>Photos des vases représentant Ulysse attaché au bélier et l’aveuglement de Polyphème (Hydrie de Cerveteri): http://</a:t>
            </a:r>
            <a:r>
              <a:rPr lang="fr-FR" sz="2000" dirty="0" smtClean="0"/>
              <a:t>www.larousse.fr/encyclopedie/personnage/Hom%C3%A8re/124178</a:t>
            </a:r>
          </a:p>
          <a:p>
            <a:r>
              <a:rPr lang="fr-FR" sz="2000" dirty="0" smtClean="0"/>
              <a:t>Avec la participation d’élèves hellénistes de Première du Lycée Français de Tananarive, année 2011-2012 (pour le commentaire de </a:t>
            </a:r>
            <a:r>
              <a:rPr lang="fr-FR" sz="2000" smtClean="0"/>
              <a:t>certaines œuvres).</a:t>
            </a:r>
            <a:endParaRPr lang="fr-FR" sz="2000" dirty="0" smtClean="0"/>
          </a:p>
          <a:p>
            <a:endParaRPr lang="fr-FR"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 Le Cyclope</a:t>
            </a:r>
            <a:endParaRPr lang="fr-FR" dirty="0"/>
          </a:p>
        </p:txBody>
      </p:sp>
      <p:sp>
        <p:nvSpPr>
          <p:cNvPr id="3" name="Espace réservé du texte 2"/>
          <p:cNvSpPr>
            <a:spLocks noGrp="1"/>
          </p:cNvSpPr>
          <p:nvPr>
            <p:ph type="body" idx="2"/>
          </p:nvPr>
        </p:nvSpPr>
        <p:spPr>
          <a:xfrm>
            <a:off x="685800" y="1676400"/>
            <a:ext cx="2086000" cy="4572000"/>
          </a:xfrm>
        </p:spPr>
        <p:txBody>
          <a:bodyPr/>
          <a:lstStyle/>
          <a:p>
            <a:r>
              <a:rPr lang="fr-FR" b="1" dirty="0" smtClean="0"/>
              <a:t>(</a:t>
            </a:r>
            <a:r>
              <a:rPr lang="fr-FR" sz="1600" dirty="0" smtClean="0"/>
              <a:t>IVe siècle av. J.-C.)</a:t>
            </a:r>
            <a:br>
              <a:rPr lang="fr-FR" sz="1600" dirty="0" smtClean="0"/>
            </a:br>
            <a:r>
              <a:rPr lang="fr-FR" sz="1600" dirty="0" smtClean="0"/>
              <a:t>Marbre - h. 6cm</a:t>
            </a:r>
            <a:endParaRPr lang="fr-FR" sz="1600" dirty="0"/>
          </a:p>
        </p:txBody>
      </p:sp>
      <p:pic>
        <p:nvPicPr>
          <p:cNvPr id="5" name="Espace réservé du contenu 4" descr="Cyclope-4eSiecleAvJC-Louvre.jpg"/>
          <p:cNvPicPr>
            <a:picLocks noGrp="1" noChangeAspect="1"/>
          </p:cNvPicPr>
          <p:nvPr>
            <p:ph sz="half" idx="1"/>
          </p:nvPr>
        </p:nvPicPr>
        <p:blipFill>
          <a:blip r:embed="rId2" cstate="print"/>
          <a:stretch>
            <a:fillRect/>
          </a:stretch>
        </p:blipFill>
        <p:spPr>
          <a:xfrm>
            <a:off x="3491880" y="1323355"/>
            <a:ext cx="4823445" cy="482344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Tête de Polyphème en marbre</a:t>
            </a:r>
            <a:endParaRPr lang="fr-FR" dirty="0"/>
          </a:p>
        </p:txBody>
      </p:sp>
      <p:sp>
        <p:nvSpPr>
          <p:cNvPr id="3" name="Espace réservé du texte 2"/>
          <p:cNvSpPr>
            <a:spLocks noGrp="1"/>
          </p:cNvSpPr>
          <p:nvPr>
            <p:ph type="body" idx="2"/>
          </p:nvPr>
        </p:nvSpPr>
        <p:spPr/>
        <p:txBody>
          <a:bodyPr>
            <a:normAutofit/>
          </a:bodyPr>
          <a:lstStyle/>
          <a:p>
            <a:r>
              <a:rPr lang="fr-FR" sz="1600" dirty="0" smtClean="0"/>
              <a:t>Trouvée à Thasos (fin IIe avant JC ou copie romaine)</a:t>
            </a:r>
            <a:br>
              <a:rPr lang="fr-FR" sz="1600" dirty="0" smtClean="0"/>
            </a:br>
            <a:r>
              <a:rPr lang="fr-FR" sz="1600" dirty="0" smtClean="0"/>
              <a:t>Boston, </a:t>
            </a:r>
            <a:r>
              <a:rPr lang="fr-FR" sz="1600" dirty="0" err="1" smtClean="0"/>
              <a:t>Museum</a:t>
            </a:r>
            <a:r>
              <a:rPr lang="fr-FR" sz="1600" dirty="0" smtClean="0"/>
              <a:t> of Fine Arts</a:t>
            </a:r>
            <a:endParaRPr lang="fr-FR" sz="1600" dirty="0"/>
          </a:p>
        </p:txBody>
      </p:sp>
      <p:pic>
        <p:nvPicPr>
          <p:cNvPr id="6" name="Espace réservé du contenu 5" descr="Cyclope-Marbre-2eSiecleAvJC-Boston.jpg"/>
          <p:cNvPicPr>
            <a:picLocks noGrp="1" noChangeAspect="1"/>
          </p:cNvPicPr>
          <p:nvPr>
            <p:ph sz="half" idx="1"/>
          </p:nvPr>
        </p:nvPicPr>
        <p:blipFill>
          <a:blip r:embed="rId2" cstate="print"/>
          <a:stretch>
            <a:fillRect/>
          </a:stretch>
        </p:blipFill>
        <p:spPr>
          <a:xfrm>
            <a:off x="4572000" y="1707290"/>
            <a:ext cx="3024336" cy="440040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6550496" cy="1162050"/>
          </a:xfrm>
        </p:spPr>
        <p:txBody>
          <a:bodyPr/>
          <a:lstStyle/>
          <a:p>
            <a:r>
              <a:rPr lang="fr-FR" dirty="0" smtClean="0"/>
              <a:t>Nicolas POUSSIN - </a:t>
            </a:r>
            <a:r>
              <a:rPr lang="fr-FR" i="1" dirty="0" smtClean="0"/>
              <a:t>Paysage avec Polyphème</a:t>
            </a:r>
            <a:endParaRPr lang="fr-FR" dirty="0"/>
          </a:p>
        </p:txBody>
      </p:sp>
      <p:sp>
        <p:nvSpPr>
          <p:cNvPr id="3" name="Espace réservé du texte 2"/>
          <p:cNvSpPr>
            <a:spLocks noGrp="1"/>
          </p:cNvSpPr>
          <p:nvPr>
            <p:ph type="body" idx="2"/>
          </p:nvPr>
        </p:nvSpPr>
        <p:spPr>
          <a:xfrm>
            <a:off x="685800" y="2060848"/>
            <a:ext cx="2743200" cy="4187552"/>
          </a:xfrm>
        </p:spPr>
        <p:txBody>
          <a:bodyPr>
            <a:normAutofit/>
          </a:bodyPr>
          <a:lstStyle/>
          <a:p>
            <a:r>
              <a:rPr lang="fr-FR" sz="1600" dirty="0" smtClean="0"/>
              <a:t>1649</a:t>
            </a:r>
          </a:p>
          <a:p>
            <a:r>
              <a:rPr lang="fr-FR" sz="1600" dirty="0" smtClean="0"/>
              <a:t>Saint-Pétersbourg, Musée de l'Ermitage</a:t>
            </a:r>
            <a:endParaRPr lang="fr-FR" sz="1600" dirty="0"/>
          </a:p>
        </p:txBody>
      </p:sp>
      <p:pic>
        <p:nvPicPr>
          <p:cNvPr id="5" name="Espace réservé du contenu 4" descr="NicolasPoussin-PaysageAvecPolyphème-1649.jpg"/>
          <p:cNvPicPr>
            <a:picLocks noGrp="1" noChangeAspect="1"/>
          </p:cNvPicPr>
          <p:nvPr>
            <p:ph sz="half" idx="1"/>
          </p:nvPr>
        </p:nvPicPr>
        <p:blipFill>
          <a:blip r:embed="rId2" cstate="print"/>
          <a:stretch>
            <a:fillRect/>
          </a:stretch>
        </p:blipFill>
        <p:spPr>
          <a:xfrm>
            <a:off x="3575050" y="2051541"/>
            <a:ext cx="5111750" cy="382171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14352"/>
            <a:ext cx="3600400" cy="1162050"/>
          </a:xfrm>
        </p:spPr>
        <p:txBody>
          <a:bodyPr/>
          <a:lstStyle/>
          <a:p>
            <a:r>
              <a:rPr lang="fr-FR" dirty="0" smtClean="0"/>
              <a:t>Odilon Redon - </a:t>
            </a:r>
            <a:r>
              <a:rPr lang="fr-FR" i="1" dirty="0" smtClean="0"/>
              <a:t>Le Cyclope</a:t>
            </a:r>
            <a:endParaRPr lang="fr-FR" dirty="0"/>
          </a:p>
        </p:txBody>
      </p:sp>
      <p:sp>
        <p:nvSpPr>
          <p:cNvPr id="3" name="Espace réservé du texte 2"/>
          <p:cNvSpPr>
            <a:spLocks noGrp="1"/>
          </p:cNvSpPr>
          <p:nvPr>
            <p:ph type="body" idx="2"/>
          </p:nvPr>
        </p:nvSpPr>
        <p:spPr/>
        <p:txBody>
          <a:bodyPr>
            <a:normAutofit/>
          </a:bodyPr>
          <a:lstStyle/>
          <a:p>
            <a:r>
              <a:rPr lang="fr-FR" sz="1600" dirty="0" smtClean="0"/>
              <a:t>1914</a:t>
            </a:r>
          </a:p>
          <a:p>
            <a:r>
              <a:rPr lang="fr-FR" sz="1600" dirty="0" err="1" smtClean="0"/>
              <a:t>Otterloo</a:t>
            </a:r>
            <a:r>
              <a:rPr lang="fr-FR" sz="1600" dirty="0" smtClean="0"/>
              <a:t>, </a:t>
            </a:r>
            <a:r>
              <a:rPr lang="fr-FR" sz="1600" dirty="0" err="1" smtClean="0"/>
              <a:t>Kroller</a:t>
            </a:r>
            <a:r>
              <a:rPr lang="fr-FR" sz="1600" dirty="0" smtClean="0"/>
              <a:t>-Muller </a:t>
            </a:r>
            <a:r>
              <a:rPr lang="fr-FR" sz="1600" dirty="0" err="1" smtClean="0"/>
              <a:t>Museum</a:t>
            </a:r>
            <a:endParaRPr lang="fr-FR" sz="1600" dirty="0"/>
          </a:p>
        </p:txBody>
      </p:sp>
      <p:pic>
        <p:nvPicPr>
          <p:cNvPr id="5" name="Espace réservé du contenu 4" descr="OdilonRedon-LeCyclope-1914.jpg"/>
          <p:cNvPicPr>
            <a:picLocks noGrp="1" noChangeAspect="1"/>
          </p:cNvPicPr>
          <p:nvPr>
            <p:ph sz="half" idx="1"/>
          </p:nvPr>
        </p:nvPicPr>
        <p:blipFill>
          <a:blip r:embed="rId2" cstate="print"/>
          <a:stretch>
            <a:fillRect/>
          </a:stretch>
        </p:blipFill>
        <p:spPr>
          <a:xfrm>
            <a:off x="3894864" y="759220"/>
            <a:ext cx="4709584" cy="5976659"/>
          </a:xfrm>
        </p:spPr>
      </p:pic>
      <p:sp>
        <p:nvSpPr>
          <p:cNvPr id="6" name="ZoneTexte 5"/>
          <p:cNvSpPr txBox="1"/>
          <p:nvPr/>
        </p:nvSpPr>
        <p:spPr>
          <a:xfrm>
            <a:off x="251520" y="2996952"/>
            <a:ext cx="3096344" cy="3456384"/>
          </a:xfrm>
          <a:prstGeom prst="rect">
            <a:avLst/>
          </a:prstGeom>
          <a:noFill/>
        </p:spPr>
        <p:txBody>
          <a:bodyPr wrap="square" rtlCol="0">
            <a:spAutoFit/>
          </a:bodyPr>
          <a:lstStyle/>
          <a:p>
            <a:r>
              <a:rPr lang="fr-FR" dirty="0" smtClean="0"/>
              <a:t>Dans ce tableau, on devine Galatée au premier plan, étendue sur la végétation et on perçoit à peine en bas à droite le corps de son ami Acis. Au dernier plan on voit Polyphème qui recherche Galatée du regard.</a:t>
            </a:r>
          </a:p>
          <a:p>
            <a:r>
              <a:rPr lang="fr-FR" dirty="0" smtClean="0"/>
              <a:t>Il a l’air </a:t>
            </a:r>
            <a:r>
              <a:rPr lang="fr-FR" smtClean="0"/>
              <a:t>plutôt inoffensif, </a:t>
            </a:r>
            <a:r>
              <a:rPr lang="fr-FR" dirty="0" smtClean="0"/>
              <a:t>ce qui est surprenant par rapport à ce qu’on sait de lui dans l’Odyssée.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700808"/>
            <a:ext cx="8229600" cy="2592288"/>
          </a:xfrm>
        </p:spPr>
        <p:txBody>
          <a:bodyPr>
            <a:normAutofit fontScale="92500"/>
          </a:bodyPr>
          <a:lstStyle/>
          <a:p>
            <a:pPr marL="0">
              <a:buNone/>
            </a:pPr>
            <a:r>
              <a:rPr lang="fr-FR" sz="3200" dirty="0" smtClean="0"/>
              <a:t>Au cours de leur périple pour rentrer à Ithaque, leur patrie, Ulysse et ses compagnons ont mis à sac la ville des </a:t>
            </a:r>
            <a:r>
              <a:rPr lang="fr-FR" sz="3200" dirty="0" err="1" smtClean="0"/>
              <a:t>Cicones</a:t>
            </a:r>
            <a:r>
              <a:rPr lang="fr-FR" sz="3200" dirty="0" smtClean="0"/>
              <a:t> et reçu de </a:t>
            </a:r>
            <a:r>
              <a:rPr lang="fr-FR" sz="3200" dirty="0" err="1" smtClean="0"/>
              <a:t>Maron</a:t>
            </a:r>
            <a:r>
              <a:rPr lang="fr-FR" sz="3200" dirty="0" smtClean="0"/>
              <a:t>, un prêtre d'Apollon qu'ils ont épargné, de nombreux cadeaux, parmi lesquels du vin.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1296</TotalTime>
  <Words>1466</Words>
  <Application>Microsoft Office PowerPoint</Application>
  <PresentationFormat>Affichage à l'écran (4:3)</PresentationFormat>
  <Paragraphs>121</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Débit</vt:lpstr>
      <vt:lpstr>Ulysse et le Cyclope</vt:lpstr>
      <vt:lpstr>Plan du diaporama</vt:lpstr>
      <vt:lpstr>Le Cyclope Polyphème</vt:lpstr>
      <vt:lpstr>Diapositive 4</vt:lpstr>
      <vt:lpstr> Le Cyclope</vt:lpstr>
      <vt:lpstr>Tête de Polyphème en marbre</vt:lpstr>
      <vt:lpstr>Nicolas POUSSIN - Paysage avec Polyphème</vt:lpstr>
      <vt:lpstr>Odilon Redon - Le Cyclope</vt:lpstr>
      <vt:lpstr>Diapositive 9</vt:lpstr>
      <vt:lpstr>Diapositive 10</vt:lpstr>
      <vt:lpstr>Diapositive 11</vt:lpstr>
      <vt:lpstr>Ulysse tendant la coupe au Cyclope</vt:lpstr>
      <vt:lpstr>DI GIOVANNI, Apollonio - Les aventures d'Ulysse</vt:lpstr>
      <vt:lpstr>L'aveuglement du Cyclope</vt:lpstr>
      <vt:lpstr>Diapositive 15</vt:lpstr>
      <vt:lpstr>Ulysse aveuglant Polyphème </vt:lpstr>
      <vt:lpstr>Ulysse aveuglant Polyphème </vt:lpstr>
      <vt:lpstr>Diapositive 18</vt:lpstr>
      <vt:lpstr>Amphore proto-attique v. 650 av. J.-C.  Musée d'Eleusis</vt:lpstr>
      <vt:lpstr>Ulysse et ses compagnons aveuglant le Cyclope </vt:lpstr>
      <vt:lpstr>Diapositive 21</vt:lpstr>
      <vt:lpstr>Diapositive 22</vt:lpstr>
      <vt:lpstr>Ulysse et ses compagnons aveuglant Polyphème</vt:lpstr>
      <vt:lpstr>Aveuglement du Cyclope Polyphème</vt:lpstr>
      <vt:lpstr>Ulysse et ses compagnons aveuglant Polyphème</vt:lpstr>
      <vt:lpstr>Ulysse et ses compagnons aveuglant le Cyclope </vt:lpstr>
      <vt:lpstr>Ulysse et ses compagnons aveuglant le Cyclope</vt:lpstr>
      <vt:lpstr>Figures noires / figures rouges</vt:lpstr>
      <vt:lpstr>L'aveuglement de Polyphème</vt:lpstr>
      <vt:lpstr>Ulysse aveugle Polyphème</vt:lpstr>
      <vt:lpstr>La ruse d’Ulysse pour sortir de la caverne</vt:lpstr>
      <vt:lpstr>Diapositive 32</vt:lpstr>
      <vt:lpstr>Ulysse s'enfuyant du repaire de Polyphème sous son bélier </vt:lpstr>
      <vt:lpstr>Diapositive 34</vt:lpstr>
      <vt:lpstr>Ulysse accroché au bélier</vt:lpstr>
      <vt:lpstr>Ulysse s'échappant de la grotte de Polyphème</vt:lpstr>
      <vt:lpstr>Jacob JORDAENS - Ulysse dans la grotte de Polyphème </vt:lpstr>
      <vt:lpstr>La fuite loin de l’île</vt:lpstr>
      <vt:lpstr>La fin de l’épisode…</vt:lpstr>
      <vt:lpstr>Diapositive 40</vt:lpstr>
      <vt:lpstr>…et sa portée symbolique</vt:lpstr>
      <vt:lpstr>TURNER, Joseph - Ulysse bravant Polyphème</vt:lpstr>
      <vt:lpstr>Diapositive 43</vt:lpstr>
      <vt:lpstr>Arnold Böcklin - Ulysse et Polyphème</vt:lpstr>
      <vt:lpstr>Jean-Léon Gérome - Polyphème</vt:lpstr>
      <vt:lpstr>Bibliographie: sources principales</vt:lpstr>
      <vt:lpstr>Bibliographie détaillée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Hélène Phan</dc:creator>
  <cp:lastModifiedBy>Hélène Phan</cp:lastModifiedBy>
  <cp:revision>191</cp:revision>
  <dcterms:created xsi:type="dcterms:W3CDTF">2012-01-15T01:57:00Z</dcterms:created>
  <dcterms:modified xsi:type="dcterms:W3CDTF">2013-12-12T12:59:03Z</dcterms:modified>
</cp:coreProperties>
</file>